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7"/>
  </p:notesMasterIdLst>
  <p:sldIdLst>
    <p:sldId id="256" r:id="rId2"/>
    <p:sldId id="257" r:id="rId3"/>
    <p:sldId id="258" r:id="rId4"/>
    <p:sldId id="259" r:id="rId5"/>
    <p:sldId id="266" r:id="rId6"/>
    <p:sldId id="260" r:id="rId7"/>
    <p:sldId id="323" r:id="rId8"/>
    <p:sldId id="261" r:id="rId9"/>
    <p:sldId id="262" r:id="rId10"/>
    <p:sldId id="276" r:id="rId11"/>
    <p:sldId id="263" r:id="rId12"/>
    <p:sldId id="297" r:id="rId13"/>
    <p:sldId id="298" r:id="rId14"/>
    <p:sldId id="269" r:id="rId15"/>
    <p:sldId id="299" r:id="rId16"/>
    <p:sldId id="300" r:id="rId17"/>
    <p:sldId id="270" r:id="rId18"/>
    <p:sldId id="301" r:id="rId19"/>
    <p:sldId id="302" r:id="rId20"/>
    <p:sldId id="305" r:id="rId21"/>
    <p:sldId id="271" r:id="rId22"/>
    <p:sldId id="303" r:id="rId23"/>
    <p:sldId id="273" r:id="rId24"/>
    <p:sldId id="304" r:id="rId25"/>
    <p:sldId id="309" r:id="rId26"/>
    <p:sldId id="307" r:id="rId27"/>
    <p:sldId id="308" r:id="rId28"/>
    <p:sldId id="274" r:id="rId29"/>
    <p:sldId id="310" r:id="rId30"/>
    <p:sldId id="311" r:id="rId31"/>
    <p:sldId id="312" r:id="rId32"/>
    <p:sldId id="313" r:id="rId33"/>
    <p:sldId id="314" r:id="rId34"/>
    <p:sldId id="315" r:id="rId35"/>
    <p:sldId id="275" r:id="rId36"/>
    <p:sldId id="316" r:id="rId37"/>
    <p:sldId id="317" r:id="rId38"/>
    <p:sldId id="318" r:id="rId39"/>
    <p:sldId id="319" r:id="rId40"/>
    <p:sldId id="320" r:id="rId41"/>
    <p:sldId id="322" r:id="rId42"/>
    <p:sldId id="286" r:id="rId43"/>
    <p:sldId id="326" r:id="rId44"/>
    <p:sldId id="327" r:id="rId45"/>
    <p:sldId id="265" r:id="rId46"/>
  </p:sldIdLst>
  <p:sldSz cx="6858000" cy="9144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E7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p:scale>
          <a:sx n="80" d="100"/>
          <a:sy n="80" d="100"/>
        </p:scale>
        <p:origin x="1668"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Usuario\Desktop\Vanessa%20Biasetti%20Perfil\Documents\2022\Registros%20administrativos\Base%20de%20datos%20BT%202022.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Usuario\Desktop\Vanessa%20Biasetti%20Perfil\Documents\2022\Registros%20administrativos\Base%20de%20datos%20BT%202022.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chart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Hoja1!$H$4:$H$8</cx:f>
        <cx:lvl ptCount="5">
          <cx:pt idx="0">18 a 25 años</cx:pt>
          <cx:pt idx="1">26 a 40 años</cx:pt>
          <cx:pt idx="2">41 a 59</cx:pt>
          <cx:pt idx="3">más de 60</cx:pt>
          <cx:pt idx="4">No aplica</cx:pt>
        </cx:lvl>
      </cx:strDim>
      <cx:numDim type="size">
        <cx:f>Hoja1!$I$4:$I$8</cx:f>
        <cx:lvl ptCount="5" formatCode="General">
          <cx:pt idx="0">4</cx:pt>
          <cx:pt idx="1">5</cx:pt>
          <cx:pt idx="2">11</cx:pt>
          <cx:pt idx="3">3</cx:pt>
          <cx:pt idx="4">2</cx:pt>
        </cx:lvl>
      </cx:numDim>
    </cx:data>
  </cx:chartData>
  <cx:chart>
    <cx:title pos="t" align="ctr" overlay="0">
      <cx:tx>
        <cx:rich>
          <a:bodyPr spcFirstLastPara="1" vertOverflow="ellipsis" wrap="square" lIns="0" tIns="0" rIns="0" bIns="0" anchor="ctr" anchorCtr="1"/>
          <a:lstStyle/>
          <a:p>
            <a:pPr algn="ctr">
              <a:defRPr/>
            </a:pPr>
            <a:r>
              <a:rPr lang="en-US" dirty="0" err="1" smtClean="0"/>
              <a:t>Edad</a:t>
            </a:r>
            <a:r>
              <a:rPr lang="en-US" dirty="0" smtClean="0"/>
              <a:t> </a:t>
            </a:r>
            <a:endParaRPr lang="en-US" dirty="0"/>
          </a:p>
        </cx:rich>
      </cx:tx>
    </cx:title>
    <cx:plotArea>
      <cx:plotAreaRegion>
        <cx:series layoutId="treemap" uniqueId="{91D7E400-9296-4AFF-AEAE-3003A530F9DE}">
          <cx:dataPt idx="1">
            <cx:spPr>
              <a:solidFill>
                <a:srgbClr val="FFC000"/>
              </a:solidFill>
            </cx:spPr>
          </cx:dataPt>
          <cx:dataPt idx="2">
            <cx:spPr>
              <a:solidFill>
                <a:srgbClr val="3EE6F8"/>
              </a:solidFill>
            </cx:spPr>
          </cx:dataPt>
          <cx:dataPt idx="3">
            <cx:spPr>
              <a:solidFill>
                <a:schemeClr val="accent2">
                  <a:lumMod val="60000"/>
                  <a:lumOff val="40000"/>
                </a:schemeClr>
              </a:solidFill>
            </cx:spPr>
          </cx:dataPt>
          <cx:dataPt idx="4">
            <cx:spPr>
              <a:solidFill>
                <a:srgbClr val="92D050"/>
              </a:solidFill>
            </cx:spPr>
          </cx:dataPt>
          <cx:dataLabels pos="inEnd">
            <cx:visibility seriesName="0" categoryName="1" value="0"/>
          </cx:dataLabels>
          <cx:dataId val="0"/>
          <cx:layoutPr>
            <cx:parentLabelLayout val="overlapping"/>
          </cx:layoutPr>
        </cx:series>
      </cx:plotAreaRegion>
    </cx:plotArea>
    <cx:legend pos="b" align="ctr" overlay="0"/>
  </cx:chart>
  <cx:clrMapOvr bg1="lt1" tx1="dk1" bg2="lt2" tx2="dk2" accent1="accent1" accent2="accent2" accent3="accent3" accent4="accent4" accent5="accent5" accent6="accent6" hlink="hlink" folHlink="folHlink"/>
</cx:chartSpace>
</file>

<file path=ppt/charts/chart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Hoja1!$C$21:$C$25</cx:f>
        <cx:lvl ptCount="5">
          <cx:pt idx="0">Primaria</cx:pt>
          <cx:pt idx="1">Secundaria</cx:pt>
          <cx:pt idx="2">Técnico</cx:pt>
          <cx:pt idx="3">Universitaria</cx:pt>
          <cx:pt idx="4">No aplica</cx:pt>
        </cx:lvl>
      </cx:strDim>
      <cx:numDim type="size">
        <cx:f>Hoja1!$D$21:$D$25</cx:f>
        <cx:lvl ptCount="5" formatCode="General">
          <cx:pt idx="0">9</cx:pt>
          <cx:pt idx="1">8</cx:pt>
          <cx:pt idx="2">2</cx:pt>
          <cx:pt idx="3">4</cx:pt>
          <cx:pt idx="4">2</cx:pt>
        </cx:lvl>
      </cx:numDim>
    </cx:data>
  </cx:chartData>
  <cx:chart>
    <cx:title pos="t" align="ctr" overlay="0">
      <cx:tx>
        <cx:rich>
          <a:bodyPr spcFirstLastPara="1" vertOverflow="ellipsis" wrap="square" lIns="0" tIns="0" rIns="0" bIns="0" anchor="ctr" anchorCtr="1"/>
          <a:lstStyle/>
          <a:p>
            <a:pPr algn="ctr">
              <a:defRPr/>
            </a:pPr>
            <a:r>
              <a:rPr lang="en-US" dirty="0" smtClean="0"/>
              <a:t>ESCOLARIDAD</a:t>
            </a:r>
            <a:endParaRPr lang="en-US" dirty="0"/>
          </a:p>
        </cx:rich>
      </cx:tx>
    </cx:title>
    <cx:plotArea>
      <cx:plotAreaRegion>
        <cx:series layoutId="treemap" uniqueId="{953E8723-82EC-4338-B92B-6205E7584CED}">
          <cx:dataPt idx="0">
            <cx:spPr>
              <a:solidFill>
                <a:schemeClr val="accent6">
                  <a:lumMod val="75000"/>
                </a:schemeClr>
              </a:solidFill>
            </cx:spPr>
          </cx:dataPt>
          <cx:dataPt idx="1">
            <cx:spPr>
              <a:solidFill>
                <a:schemeClr val="accent4">
                  <a:lumMod val="75000"/>
                </a:schemeClr>
              </a:solidFill>
            </cx:spPr>
          </cx:dataPt>
          <cx:dataPt idx="2">
            <cx:spPr>
              <a:solidFill>
                <a:schemeClr val="accent2">
                  <a:lumMod val="60000"/>
                  <a:lumOff val="40000"/>
                </a:schemeClr>
              </a:solidFill>
            </cx:spPr>
          </cx:dataPt>
          <cx:dataPt idx="3">
            <cx:spPr>
              <a:solidFill>
                <a:srgbClr val="FF9900"/>
              </a:solidFill>
            </cx:spPr>
          </cx:dataPt>
          <cx:dataPt idx="4">
            <cx:spPr>
              <a:solidFill>
                <a:srgbClr val="FFC000"/>
              </a:solidFill>
            </cx:spPr>
          </cx:dataPt>
          <cx:dataLabels pos="inEnd">
            <cx:visibility seriesName="0" categoryName="1" value="0"/>
          </cx:dataLabels>
          <cx:dataId val="0"/>
          <cx:layoutPr>
            <cx:parentLabelLayout val="overlapping"/>
          </cx:layoutPr>
        </cx:series>
      </cx:plotAreaRegion>
    </cx:plotArea>
    <cx:legend pos="t" align="ctr" overlay="0"/>
  </cx:chart>
</cx: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dirty="0" smtClean="0"/>
              <a:t>Distribución de </a:t>
            </a:r>
            <a:r>
              <a:rPr lang="en-US" dirty="0" err="1" smtClean="0"/>
              <a:t>Fondos</a:t>
            </a:r>
            <a:r>
              <a:rPr lang="en-US" dirty="0" smtClean="0"/>
              <a:t> por región</a:t>
            </a:r>
            <a:endParaRPr lang="en-US" dirty="0"/>
          </a:p>
        </c:rich>
      </c:tx>
      <c:layout>
        <c:manualLayout>
          <c:xMode val="edge"/>
          <c:yMode val="edge"/>
          <c:x val="0.28539340915718869"/>
          <c:y val="6.4509312706607586E-3"/>
        </c:manualLayout>
      </c:layout>
      <c:overlay val="0"/>
      <c:spPr>
        <a:noFill/>
        <a:ln>
          <a:noFill/>
        </a:ln>
        <a:effectLst/>
      </c:spPr>
    </c:title>
    <c:autoTitleDeleted val="0"/>
    <c:plotArea>
      <c:layout/>
      <c:pieChart>
        <c:varyColors val="1"/>
        <c:ser>
          <c:idx val="0"/>
          <c:order val="0"/>
          <c:dPt>
            <c:idx val="0"/>
            <c:bubble3D val="0"/>
            <c:spPr>
              <a:solidFill>
                <a:srgbClr val="FFFF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F10-4208-94B0-783B9E69DDD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F10-4208-94B0-783B9E69DDD0}"/>
              </c:ext>
            </c:extLst>
          </c:dPt>
          <c:dPt>
            <c:idx val="2"/>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F10-4208-94B0-783B9E69DDD0}"/>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F10-4208-94B0-783B9E69DDD0}"/>
              </c:ext>
            </c:extLst>
          </c:dPt>
          <c:dPt>
            <c:idx val="4"/>
            <c:bubble3D val="0"/>
            <c:spPr>
              <a:solidFill>
                <a:srgbClr val="00B0F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9F10-4208-94B0-783B9E69DDD0}"/>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9F10-4208-94B0-783B9E69DDD0}"/>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9F10-4208-94B0-783B9E69DDD0}"/>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9F10-4208-94B0-783B9E69DDD0}"/>
              </c:ext>
            </c:extLst>
          </c:dPt>
          <c:dLbls>
            <c:dLbl>
              <c:idx val="0"/>
              <c:layout>
                <c:manualLayout>
                  <c:x val="-0.10163473315835528"/>
                  <c:y val="0.15281968343366986"/>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smtClean="0">
                        <a:solidFill>
                          <a:schemeClr val="tx1"/>
                        </a:solidFill>
                      </a:rPr>
                      <a:t>₡11.680.000</a:t>
                    </a:r>
                    <a:endParaRPr lang="en-US" dirty="0"/>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F10-4208-94B0-783B9E69DDD0}"/>
                </c:ext>
              </c:extLst>
            </c:dLbl>
            <c:dLbl>
              <c:idx val="1"/>
              <c:layout>
                <c:manualLayout>
                  <c:x val="-0.14193802857976087"/>
                  <c:y val="5.8243274269216237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smtClean="0"/>
                      <a:t>₡8.000.000</a:t>
                    </a:r>
                    <a:endParaRPr lang="en-US" dirty="0"/>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F10-4208-94B0-783B9E69DDD0}"/>
                </c:ext>
              </c:extLst>
            </c:dLbl>
            <c:dLbl>
              <c:idx val="2"/>
              <c:layout>
                <c:manualLayout>
                  <c:x val="-0.16741046952464275"/>
                  <c:y val="7.1491895530808357E-3"/>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smtClean="0"/>
                      <a:t>₡7.750.000</a:t>
                    </a:r>
                    <a:endParaRPr lang="en-US" dirty="0"/>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F10-4208-94B0-783B9E69DDD0}"/>
                </c:ext>
              </c:extLst>
            </c:dLbl>
            <c:dLbl>
              <c:idx val="3"/>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smtClean="0"/>
                      <a:t>₡4.000.000</a:t>
                    </a:r>
                    <a:endParaRPr lang="en-US" dirty="0"/>
                  </a:p>
                </c:rich>
              </c:tx>
              <c:spPr>
                <a:noFill/>
                <a:ln>
                  <a:noFill/>
                </a:ln>
                <a:effectLst/>
              </c:spPr>
              <c:dLblPos val="in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F10-4208-94B0-783B9E69DDD0}"/>
                </c:ext>
              </c:extLst>
            </c:dLbl>
            <c:dLbl>
              <c:idx val="4"/>
              <c:layout>
                <c:manualLayout>
                  <c:x val="-0.15364943038440543"/>
                  <c:y val="-9.8698447183679247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smtClean="0"/>
                      <a:t>₡4.000.000</a:t>
                    </a:r>
                    <a:endParaRPr lang="en-US" dirty="0"/>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layout>
                    <c:manualLayout>
                      <c:w val="0.16883148000764669"/>
                      <c:h val="0.10605108664217261"/>
                    </c:manualLayout>
                  </c15:layout>
                </c:ext>
                <c:ext xmlns:c16="http://schemas.microsoft.com/office/drawing/2014/chart" uri="{C3380CC4-5D6E-409C-BE32-E72D297353CC}">
                  <c16:uniqueId val="{00000009-9F10-4208-94B0-783B9E69DDD0}"/>
                </c:ext>
              </c:extLst>
            </c:dLbl>
            <c:dLbl>
              <c:idx val="5"/>
              <c:layout>
                <c:manualLayout>
                  <c:x val="-0.11703299648882574"/>
                  <c:y val="-0.13397337629007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smtClean="0"/>
                      <a:t>₡16.000.000</a:t>
                    </a:r>
                    <a:endParaRPr lang="en-US" dirty="0"/>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layout>
                    <c:manualLayout>
                      <c:w val="0.14597618110619662"/>
                      <c:h val="7.7966382387868197E-2"/>
                    </c:manualLayout>
                  </c15:layout>
                </c:ext>
                <c:ext xmlns:c16="http://schemas.microsoft.com/office/drawing/2014/chart" uri="{C3380CC4-5D6E-409C-BE32-E72D297353CC}">
                  <c16:uniqueId val="{0000000B-9F10-4208-94B0-783B9E69DDD0}"/>
                </c:ext>
              </c:extLst>
            </c:dLbl>
            <c:dLbl>
              <c:idx val="6"/>
              <c:layout>
                <c:manualLayout>
                  <c:x val="0.18516812481773112"/>
                  <c:y val="-0.13490370334249671"/>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smtClean="0"/>
                      <a:t>₡23.600.000</a:t>
                    </a:r>
                    <a:endParaRPr lang="en-US" dirty="0"/>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F10-4208-94B0-783B9E69DDD0}"/>
                </c:ext>
              </c:extLst>
            </c:dLbl>
            <c:dLbl>
              <c:idx val="7"/>
              <c:layout>
                <c:manualLayout>
                  <c:x val="0.13158569280491103"/>
                  <c:y val="0.16982769063383713"/>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smtClean="0"/>
                      <a:t>₡20.950.000</a:t>
                    </a:r>
                    <a:endParaRPr lang="en-US" dirty="0"/>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layout>
                    <c:manualLayout>
                      <c:w val="0.13284095185248965"/>
                      <c:h val="7.7966382387868197E-2"/>
                    </c:manualLayout>
                  </c15:layout>
                </c:ext>
                <c:ext xmlns:c16="http://schemas.microsoft.com/office/drawing/2014/chart" uri="{C3380CC4-5D6E-409C-BE32-E72D297353CC}">
                  <c16:uniqueId val="{0000000F-9F10-4208-94B0-783B9E69DDD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Hoja1!$C$34:$C$41</c:f>
              <c:strCache>
                <c:ptCount val="8"/>
                <c:pt idx="0">
                  <c:v>San José</c:v>
                </c:pt>
                <c:pt idx="1">
                  <c:v>Heredia</c:v>
                </c:pt>
                <c:pt idx="2">
                  <c:v>Cartago</c:v>
                </c:pt>
                <c:pt idx="3">
                  <c:v>Alajuela</c:v>
                </c:pt>
                <c:pt idx="4">
                  <c:v>Puntarenas</c:v>
                </c:pt>
                <c:pt idx="5">
                  <c:v>Guanacaste</c:v>
                </c:pt>
                <c:pt idx="6">
                  <c:v>Limón</c:v>
                </c:pt>
                <c:pt idx="7">
                  <c:v>Zona Sur</c:v>
                </c:pt>
              </c:strCache>
            </c:strRef>
          </c:cat>
          <c:val>
            <c:numRef>
              <c:f>Hoja1!$D$34:$D$41</c:f>
              <c:numCache>
                <c:formatCode>General</c:formatCode>
                <c:ptCount val="8"/>
                <c:pt idx="0">
                  <c:v>11680000</c:v>
                </c:pt>
                <c:pt idx="1">
                  <c:v>8000000</c:v>
                </c:pt>
                <c:pt idx="2">
                  <c:v>7750000</c:v>
                </c:pt>
                <c:pt idx="3">
                  <c:v>4000000</c:v>
                </c:pt>
                <c:pt idx="4">
                  <c:v>4000000</c:v>
                </c:pt>
                <c:pt idx="5">
                  <c:v>16000000</c:v>
                </c:pt>
                <c:pt idx="6">
                  <c:v>23600000</c:v>
                </c:pt>
                <c:pt idx="7">
                  <c:v>20950000</c:v>
                </c:pt>
              </c:numCache>
            </c:numRef>
          </c:val>
          <c:extLst>
            <c:ext xmlns:c16="http://schemas.microsoft.com/office/drawing/2014/chart" uri="{C3380CC4-5D6E-409C-BE32-E72D297353CC}">
              <c16:uniqueId val="{00000010-9F10-4208-94B0-783B9E69DDD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6.9628025663458742E-2"/>
          <c:y val="6.9003461491834575E-2"/>
          <c:w val="0.86074394867308257"/>
          <c:h val="3.62867423711388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2">
  <cs:axisTitle>
    <cs:lnRef idx="0"/>
    <cs:fillRef idx="0"/>
    <cs:effectRef idx="0"/>
    <cs:fontRef idx="minor">
      <a:schemeClr val="tx1">
        <a:lumMod val="65000"/>
        <a:lumOff val="35000"/>
      </a:schemeClr>
    </cs:fontRef>
    <cs:spPr>
      <a:solidFill>
        <a:schemeClr val="bg1">
          <a:lumMod val="85000"/>
        </a:schemeClr>
      </a:solidFill>
      <a:ln>
        <a:solidFill>
          <a:schemeClr val="bg1">
            <a:lumMod val="75000"/>
          </a:schemeClr>
        </a:solidFill>
      </a:ln>
    </cs:spPr>
    <cs:defRPr sz="1197"/>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bodyPr lIns="38100" tIns="19050" rIns="38100" bIns="19050">
      <a:spAutoFit/>
    </cs:bodyPr>
  </cs:dataLabel>
  <cs:dataLabelCallout>
    <cs:lnRef idx="0"/>
    <cs:fillRef idx="0"/>
    <cs:effectRef idx="0"/>
    <cs:fontRef idx="minor">
      <a:schemeClr val="tx1">
        <a:lumMod val="50000"/>
        <a:lumOff val="50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ln w="9525" cap="flat" cmpd="sng" algn="ctr">
        <a:solidFill>
          <a:schemeClr val="phClr">
            <a:shade val="95000"/>
          </a:schemeClr>
        </a:solidFill>
        <a:round/>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4"/>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tx1">
        <a:lumMod val="50000"/>
        <a:lumOff val="50000"/>
      </a:schemeClr>
    </cs:fontRef>
    <cs:defRPr sz="1197"/>
  </cs:dataTable>
  <cs:downBar>
    <cs:lnRef idx="0"/>
    <cs:fillRef idx="0"/>
    <cs:effectRef idx="0"/>
    <cs:fontRef idx="minor">
      <a:schemeClr val="dk1"/>
    </cs:fontRef>
    <cs:spPr>
      <a:solidFill>
        <a:schemeClr val="dk1"/>
      </a:solidFill>
    </cs:spPr>
  </cs:downBar>
  <cs:dropLine>
    <cs:lnRef idx="0"/>
    <cs:fillRef idx="0"/>
    <cs:effectRef idx="0"/>
    <cs:fontRef idx="minor">
      <a:schemeClr val="dk1"/>
    </cs:fontRef>
  </cs:dropLine>
  <cs:errorBar>
    <cs:lnRef idx="0"/>
    <cs:fillRef idx="0"/>
    <cs:effectRef idx="0"/>
    <cs:fontRef idx="minor">
      <a:schemeClr val="dk1"/>
    </cs:fontRef>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lumOff val="10000"/>
          </a:schemeClr>
        </a:solidFill>
      </a:ln>
    </cs:spPr>
  </cs:gridlineMinor>
  <cs:hiLoLine>
    <cs:lnRef idx="0"/>
    <cs:fillRef idx="0"/>
    <cs:effectRef idx="0"/>
    <cs:fontRef idx="minor">
      <a:schemeClr val="dk1"/>
    </cs:fontRef>
  </cs:hiLoLine>
  <cs:leaderLine>
    <cs:lnRef idx="0"/>
    <cs:fillRef idx="0"/>
    <cs:effectRef idx="0"/>
    <cs:fontRef idx="minor">
      <a:schemeClr val="dk1"/>
    </cs:fontRef>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dk1"/>
    </cs:fontRef>
    <cs:spPr>
      <a:ln w="9525" cap="flat">
        <a:solidFill>
          <a:srgbClr val="D9D9D9"/>
        </a:solidFill>
        <a:round/>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50000"/>
        <a:lumOff val="50000"/>
      </a:schemeClr>
    </cs:fontRef>
    <cs:defRPr sz="1197"/>
  </cs:trendlineLabel>
  <cs:upBar>
    <cs:lnRef idx="0"/>
    <cs:fillRef idx="0"/>
    <cs:effectRef idx="0"/>
    <cs:fontRef idx="minor">
      <a:schemeClr val="dk1"/>
    </cs:fontRef>
    <cs:spPr>
      <a:solidFill>
        <a:schemeClr val="lt1"/>
      </a:solidFill>
    </cs:spPr>
  </cs:upBar>
  <cs:valueAxis>
    <cs:lnRef idx="0"/>
    <cs:fillRef idx="0"/>
    <cs:effectRef idx="0"/>
    <cs:fontRef idx="minor">
      <a:schemeClr val="tx1">
        <a:lumMod val="50000"/>
        <a:lumOff val="50000"/>
      </a:schemeClr>
    </cs:fontRef>
    <cs:defRPr sz="1197"/>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bg1"/>
    </cs:fontRef>
    <cs:defRPr sz="900"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3D7E2-AA30-4A69-89A4-F9973E6FA857}" type="datetimeFigureOut">
              <a:rPr lang="en-US" smtClean="0"/>
              <a:t>3/14/2023</a:t>
            </a:fld>
            <a:endParaRPr lang="en-US"/>
          </a:p>
        </p:txBody>
      </p:sp>
      <p:sp>
        <p:nvSpPr>
          <p:cNvPr id="4" name="Marcador de imagen de diapositiva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18051-9BBA-45D6-9738-BC5688D3B5FA}" type="slidenum">
              <a:rPr lang="en-US" smtClean="0"/>
              <a:t>‹Nº›</a:t>
            </a:fld>
            <a:endParaRPr lang="en-US"/>
          </a:p>
        </p:txBody>
      </p:sp>
    </p:spTree>
    <p:extLst>
      <p:ext uri="{BB962C8B-B14F-4D97-AF65-F5344CB8AC3E}">
        <p14:creationId xmlns:p14="http://schemas.microsoft.com/office/powerpoint/2010/main" val="93933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6C65276F-B1A4-48BE-A2C8-F9CE5136379A}" type="datetime1">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1927973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6980F22-2354-4903-837D-9EDE8F530930}" type="datetime1">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401749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F8ECF45-6142-4269-96EA-FBE2770302CA}" type="datetime1">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113883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C22BF13-B660-4EB9-A9AA-50ED5E510467}" type="datetime1">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2017883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2EEEFB0-B33F-482F-9740-2B37A8C0CB78}" type="datetime1">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401315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58C8BCF-E9F1-43A9-A925-C87D570380D6}" type="datetime1">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298962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94F42D8-E457-471E-AA61-35282D530515}" type="datetime1">
              <a:rPr lang="en-US" smtClean="0"/>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30016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489A629-72F0-43DE-A2E7-172E5339B6A0}" type="datetime1">
              <a:rPr lang="en-US" smtClean="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234921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6AFA1-2AD8-46B0-8912-7C1D6A97947C}" type="datetime1">
              <a:rPr lang="en-US" smtClean="0"/>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155068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FBA1D07-1FBD-48D8-8B4B-95CBE9163B3C}" type="datetime1">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23725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A89C43D-9C65-40BE-AD79-5F9D39652C1D}" type="datetime1">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EFAB48-2743-4237-9C33-000BCCD20EDC}" type="slidenum">
              <a:rPr lang="en-US" smtClean="0"/>
              <a:t>‹Nº›</a:t>
            </a:fld>
            <a:endParaRPr lang="en-US"/>
          </a:p>
        </p:txBody>
      </p:sp>
    </p:spTree>
    <p:extLst>
      <p:ext uri="{BB962C8B-B14F-4D97-AF65-F5344CB8AC3E}">
        <p14:creationId xmlns:p14="http://schemas.microsoft.com/office/powerpoint/2010/main" val="64155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75310AEC-556E-4C36-AA82-167C3EE544AB}" type="datetime1">
              <a:rPr lang="en-US" smtClean="0"/>
              <a:t>3/14/2023</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63EFAB48-2743-4237-9C33-000BCCD20EDC}" type="slidenum">
              <a:rPr lang="en-US" smtClean="0"/>
              <a:t>‹Nº›</a:t>
            </a:fld>
            <a:endParaRPr lang="en-US"/>
          </a:p>
        </p:txBody>
      </p:sp>
    </p:spTree>
    <p:extLst>
      <p:ext uri="{BB962C8B-B14F-4D97-AF65-F5344CB8AC3E}">
        <p14:creationId xmlns:p14="http://schemas.microsoft.com/office/powerpoint/2010/main" val="1945748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hart" Target="../charts/char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 y="9208"/>
            <a:ext cx="6858000" cy="9144000"/>
          </a:xfrm>
          <a:prstGeom prst="rect">
            <a:avLst/>
          </a:prstGeom>
        </p:spPr>
      </p:pic>
      <p:sp>
        <p:nvSpPr>
          <p:cNvPr id="2" name="Título 1"/>
          <p:cNvSpPr>
            <a:spLocks noGrp="1"/>
          </p:cNvSpPr>
          <p:nvPr>
            <p:ph type="ctrTitle"/>
          </p:nvPr>
        </p:nvSpPr>
        <p:spPr>
          <a:xfrm>
            <a:off x="551072" y="941363"/>
            <a:ext cx="5829300" cy="3183467"/>
          </a:xfrm>
        </p:spPr>
        <p:txBody>
          <a:bodyPr/>
          <a:lstStyle/>
          <a:p>
            <a:r>
              <a:rPr lang="es-MX" dirty="0" smtClean="0">
                <a:latin typeface="Stencil" panose="040409050D0802020404" pitchFamily="82" charset="0"/>
              </a:rPr>
              <a:t>Memoria de proyectos Becas Taller 2023</a:t>
            </a:r>
            <a:endParaRPr lang="en-US" dirty="0">
              <a:latin typeface="Stencil" panose="040409050D0802020404" pitchFamily="82" charset="0"/>
            </a:endParaRPr>
          </a:p>
        </p:txBody>
      </p:sp>
      <p:sp>
        <p:nvSpPr>
          <p:cNvPr id="3" name="Subtítulo 2"/>
          <p:cNvSpPr>
            <a:spLocks noGrp="1"/>
          </p:cNvSpPr>
          <p:nvPr>
            <p:ph type="subTitle" idx="1"/>
          </p:nvPr>
        </p:nvSpPr>
        <p:spPr>
          <a:xfrm>
            <a:off x="893972" y="4295076"/>
            <a:ext cx="5143500" cy="1073427"/>
          </a:xfrm>
        </p:spPr>
        <p:txBody>
          <a:bodyPr>
            <a:normAutofit/>
          </a:bodyPr>
          <a:lstStyle/>
          <a:p>
            <a:r>
              <a:rPr lang="es-CR" b="1" dirty="0">
                <a:latin typeface="Bodoni MT Black" panose="02070A03080606020203" pitchFamily="18" charset="0"/>
              </a:rPr>
              <a:t>Fondo Becas Taller</a:t>
            </a:r>
            <a:endParaRPr lang="en-US" dirty="0">
              <a:latin typeface="Bodoni MT Black" panose="02070A03080606020203" pitchFamily="18" charset="0"/>
            </a:endParaRPr>
          </a:p>
          <a:p>
            <a:r>
              <a:rPr lang="es-MX" sz="1600" dirty="0" smtClean="0">
                <a:latin typeface="Bahnschrift Light SemiCondensed" panose="020B0502040204020203" pitchFamily="34" charset="0"/>
              </a:rPr>
              <a:t>Para el desarrollo de proyectos culturales</a:t>
            </a:r>
          </a:p>
          <a:p>
            <a:r>
              <a:rPr lang="es-MX" sz="1600" dirty="0" smtClean="0">
                <a:latin typeface="Bahnschrift Light SemiCondensed" panose="020B0502040204020203" pitchFamily="34" charset="0"/>
              </a:rPr>
              <a:t>un fondo para el patrimonio cultural inmaterial</a:t>
            </a:r>
            <a:endParaRPr lang="en-US" sz="1600" dirty="0">
              <a:latin typeface="Bahnschrift Light SemiCondensed" panose="020B0502040204020203" pitchFamily="34" charset="0"/>
            </a:endParaRPr>
          </a:p>
        </p:txBody>
      </p:sp>
      <p:pic>
        <p:nvPicPr>
          <p:cNvPr id="5" name="Imagen 4"/>
          <p:cNvPicPr>
            <a:picLocks noChangeAspect="1"/>
          </p:cNvPicPr>
          <p:nvPr/>
        </p:nvPicPr>
        <p:blipFill>
          <a:blip r:embed="rId3"/>
          <a:stretch>
            <a:fillRect/>
          </a:stretch>
        </p:blipFill>
        <p:spPr>
          <a:xfrm>
            <a:off x="1227121" y="4074888"/>
            <a:ext cx="4403757" cy="220188"/>
          </a:xfrm>
          <a:prstGeom prst="rect">
            <a:avLst/>
          </a:prstGeom>
        </p:spPr>
      </p:pic>
      <p:pic>
        <p:nvPicPr>
          <p:cNvPr id="6" name="Imagen 5"/>
          <p:cNvPicPr>
            <a:picLocks noChangeAspect="1"/>
          </p:cNvPicPr>
          <p:nvPr/>
        </p:nvPicPr>
        <p:blipFill>
          <a:blip r:embed="rId4"/>
          <a:stretch>
            <a:fillRect/>
          </a:stretch>
        </p:blipFill>
        <p:spPr>
          <a:xfrm>
            <a:off x="1783829" y="7824014"/>
            <a:ext cx="3363786" cy="579805"/>
          </a:xfrm>
          <a:prstGeom prst="rect">
            <a:avLst/>
          </a:prstGeom>
        </p:spPr>
      </p:pic>
    </p:spTree>
    <p:extLst>
      <p:ext uri="{BB962C8B-B14F-4D97-AF65-F5344CB8AC3E}">
        <p14:creationId xmlns:p14="http://schemas.microsoft.com/office/powerpoint/2010/main" val="2998747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3" name="CuadroTexto 2"/>
          <p:cNvSpPr txBox="1"/>
          <p:nvPr/>
        </p:nvSpPr>
        <p:spPr>
          <a:xfrm>
            <a:off x="299803" y="486836"/>
            <a:ext cx="6235908" cy="954107"/>
          </a:xfrm>
          <a:prstGeom prst="rect">
            <a:avLst/>
          </a:prstGeom>
          <a:noFill/>
        </p:spPr>
        <p:txBody>
          <a:bodyPr wrap="square" rtlCol="0">
            <a:spAutoFit/>
          </a:bodyPr>
          <a:lstStyle/>
          <a:p>
            <a:r>
              <a:rPr lang="es-MX" sz="2000" b="1" dirty="0" smtClean="0"/>
              <a:t>“Un viaje </a:t>
            </a:r>
            <a:r>
              <a:rPr lang="es-MX" sz="2000" b="1" dirty="0"/>
              <a:t>por la </a:t>
            </a:r>
            <a:r>
              <a:rPr lang="es-MX" sz="2000" b="1" dirty="0" smtClean="0"/>
              <a:t>vida </a:t>
            </a:r>
            <a:r>
              <a:rPr lang="es-MX" sz="2000" b="1" dirty="0"/>
              <a:t>de Ernesto Alfaro y su obra musical no </a:t>
            </a:r>
            <a:r>
              <a:rPr lang="es-MX" sz="2000" b="1" dirty="0" smtClean="0"/>
              <a:t>editada”</a:t>
            </a:r>
          </a:p>
          <a:p>
            <a:pPr algn="r"/>
            <a:r>
              <a:rPr lang="es-MX" sz="1600" i="1" dirty="0" smtClean="0"/>
              <a:t>Becario: Marvin Rodríguez Torres</a:t>
            </a:r>
            <a:endParaRPr lang="en-US" sz="1600" i="1" dirty="0"/>
          </a:p>
        </p:txBody>
      </p:sp>
      <p:sp>
        <p:nvSpPr>
          <p:cNvPr id="5" name="CuadroTexto 4"/>
          <p:cNvSpPr txBox="1"/>
          <p:nvPr/>
        </p:nvSpPr>
        <p:spPr>
          <a:xfrm>
            <a:off x="311046" y="1681273"/>
            <a:ext cx="6235908" cy="954107"/>
          </a:xfrm>
          <a:prstGeom prst="rect">
            <a:avLst/>
          </a:prstGeom>
          <a:noFill/>
        </p:spPr>
        <p:txBody>
          <a:bodyPr wrap="square" rtlCol="0">
            <a:spAutoFit/>
          </a:bodyPr>
          <a:lstStyle/>
          <a:p>
            <a:r>
              <a:rPr lang="es-MX" sz="1400" dirty="0" smtClean="0"/>
              <a:t>El equipo de trabajo creó </a:t>
            </a:r>
            <a:r>
              <a:rPr lang="es-MX" sz="1400" dirty="0"/>
              <a:t>un compendio físico y digital de las partituras de la música inédita de Don Ernesto Alfaro para inmortalizar su </a:t>
            </a:r>
            <a:r>
              <a:rPr lang="es-MX" sz="1400" dirty="0" smtClean="0"/>
              <a:t>obra por medio de entrevistas al reconocido compositor alajuelense y a las personas más cercanas a él.</a:t>
            </a:r>
          </a:p>
          <a:p>
            <a:r>
              <a:rPr lang="es-MX" sz="1400" i="1" dirty="0" smtClean="0"/>
              <a:t>Alajuela</a:t>
            </a:r>
            <a:endParaRPr lang="en-US" sz="1400"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552" y="2633791"/>
            <a:ext cx="3835959" cy="2543328"/>
          </a:xfrm>
          <a:prstGeom prst="rect">
            <a:avLst/>
          </a:prstGeom>
        </p:spPr>
      </p:pic>
      <p:sp>
        <p:nvSpPr>
          <p:cNvPr id="8" name="CuadroTexto 7"/>
          <p:cNvSpPr txBox="1"/>
          <p:nvPr/>
        </p:nvSpPr>
        <p:spPr>
          <a:xfrm>
            <a:off x="2550552" y="5149543"/>
            <a:ext cx="3835959" cy="461665"/>
          </a:xfrm>
          <a:prstGeom prst="rect">
            <a:avLst/>
          </a:prstGeom>
          <a:noFill/>
        </p:spPr>
        <p:txBody>
          <a:bodyPr wrap="square" rtlCol="0">
            <a:spAutoFit/>
          </a:bodyPr>
          <a:lstStyle/>
          <a:p>
            <a:r>
              <a:rPr lang="es-MX" sz="1200" dirty="0" smtClean="0"/>
              <a:t>Concierto para la presentación de las obras inéditas en el Teatro Municipal de Alajuela</a:t>
            </a:r>
            <a:endParaRPr lang="en-US" sz="1200" dirty="0"/>
          </a:p>
        </p:txBody>
      </p:sp>
      <p:sp>
        <p:nvSpPr>
          <p:cNvPr id="9" name="CuadroTexto 8"/>
          <p:cNvSpPr txBox="1"/>
          <p:nvPr/>
        </p:nvSpPr>
        <p:spPr>
          <a:xfrm>
            <a:off x="311046" y="5697331"/>
            <a:ext cx="6235908" cy="738664"/>
          </a:xfrm>
          <a:prstGeom prst="rect">
            <a:avLst/>
          </a:prstGeom>
          <a:noFill/>
          <a:ln>
            <a:solidFill>
              <a:srgbClr val="9DE7A4"/>
            </a:solidFill>
          </a:ln>
        </p:spPr>
        <p:txBody>
          <a:bodyPr wrap="square" rtlCol="0">
            <a:spAutoFit/>
          </a:bodyPr>
          <a:lstStyle/>
          <a:p>
            <a:r>
              <a:rPr lang="es-MX" sz="1400" dirty="0"/>
              <a:t>P</a:t>
            </a:r>
            <a:r>
              <a:rPr lang="es-MX" sz="1400" dirty="0" smtClean="0"/>
              <a:t>resupuesto otorgado ₡4.000.000</a:t>
            </a:r>
          </a:p>
          <a:p>
            <a:r>
              <a:rPr lang="es-MX" sz="1400" dirty="0" smtClean="0"/>
              <a:t>Producto entregado: compendio de 25 partituras contenidas en un libro en físico y digital y un documental.</a:t>
            </a:r>
            <a:endParaRPr lang="en-US" sz="1400" dirty="0"/>
          </a:p>
        </p:txBody>
      </p:sp>
      <p:sp>
        <p:nvSpPr>
          <p:cNvPr id="10" name="CuadroTexto 9"/>
          <p:cNvSpPr txBox="1"/>
          <p:nvPr/>
        </p:nvSpPr>
        <p:spPr>
          <a:xfrm>
            <a:off x="299803" y="6480713"/>
            <a:ext cx="6370820" cy="2339102"/>
          </a:xfrm>
          <a:prstGeom prst="rect">
            <a:avLst/>
          </a:prstGeom>
          <a:noFill/>
        </p:spPr>
        <p:txBody>
          <a:bodyPr wrap="square" rtlCol="0">
            <a:spAutoFit/>
          </a:bodyPr>
          <a:lstStyle/>
          <a:p>
            <a:r>
              <a:rPr lang="es-MX" sz="1600" b="1" dirty="0" smtClean="0"/>
              <a:t>Opinión del becario: </a:t>
            </a:r>
            <a:r>
              <a:rPr lang="es-MX" sz="1300" i="1" dirty="0" smtClean="0"/>
              <a:t>a </a:t>
            </a:r>
            <a:r>
              <a:rPr lang="es-MX" sz="1300" i="1" dirty="0"/>
              <a:t>través de la experiencia </a:t>
            </a:r>
            <a:r>
              <a:rPr lang="es-MX" sz="1300" i="1" dirty="0" smtClean="0"/>
              <a:t>fue </a:t>
            </a:r>
            <a:r>
              <a:rPr lang="es-MX" sz="1300" i="1" dirty="0"/>
              <a:t>un viaje de </a:t>
            </a:r>
            <a:r>
              <a:rPr lang="es-MX" sz="1300" i="1" dirty="0" smtClean="0"/>
              <a:t>emociones, </a:t>
            </a:r>
            <a:r>
              <a:rPr lang="es-MX" sz="1300" i="1" dirty="0"/>
              <a:t>desde enterarse que el proyecto fue seleccionado hasta poder llevar a cabo el concierto, el libro y el documental y poder compartirlo con la gente</a:t>
            </a:r>
            <a:r>
              <a:rPr lang="es-MX" sz="1300" i="1" dirty="0" smtClean="0"/>
              <a:t>. Se </a:t>
            </a:r>
            <a:r>
              <a:rPr lang="es-MX" sz="1300" i="1" dirty="0"/>
              <a:t>reconocieron momentos muy complejos emocionalmente con la muerte de don Ernesto posterior a la aceptación del </a:t>
            </a:r>
            <a:r>
              <a:rPr lang="es-MX" sz="1300" i="1" dirty="0" smtClean="0"/>
              <a:t>Fondo</a:t>
            </a:r>
            <a:r>
              <a:rPr lang="es-MX" sz="1300" i="1" dirty="0"/>
              <a:t>, así como la muerte de doña </a:t>
            </a:r>
            <a:r>
              <a:rPr lang="es-MX" sz="1300" i="1" dirty="0" smtClean="0"/>
              <a:t>Ivonne, esposa de don Ernesto </a:t>
            </a:r>
            <a:r>
              <a:rPr lang="es-MX" sz="1300" i="1" dirty="0"/>
              <a:t>el día del concierto en </a:t>
            </a:r>
            <a:r>
              <a:rPr lang="es-MX" sz="1300" i="1" dirty="0" smtClean="0"/>
              <a:t>homenaje a él.</a:t>
            </a:r>
            <a:endParaRPr lang="es-MX" sz="1300" i="1" dirty="0"/>
          </a:p>
          <a:p>
            <a:r>
              <a:rPr lang="es-MX" sz="1300" i="1" dirty="0" smtClean="0"/>
              <a:t>El </a:t>
            </a:r>
            <a:r>
              <a:rPr lang="es-MX" sz="1300" i="1" dirty="0"/>
              <a:t>proyecto logró fortalecer las habilidades del equipo de trabajo, visibilizar a través del libro donde se recopila la vida y la música de don Ernesto todo el esfuerzo y trabajo constante que había detrás. Además de establecer un nexo con la familia del portador, a manera de memoria y recuerdo sobre la importancia de estas manifestaciones culturales del cantón de </a:t>
            </a:r>
            <a:r>
              <a:rPr lang="es-MX" sz="1300" i="1" dirty="0" smtClean="0"/>
              <a:t>Alajuela y </a:t>
            </a:r>
            <a:r>
              <a:rPr lang="es-MX" sz="1300" i="1" dirty="0"/>
              <a:t>la importancia de estos </a:t>
            </a:r>
            <a:r>
              <a:rPr lang="es-MX" sz="1300" i="1" dirty="0" smtClean="0"/>
              <a:t>Fondos </a:t>
            </a:r>
            <a:r>
              <a:rPr lang="es-MX" sz="1300" i="1" dirty="0"/>
              <a:t>para llevar a cabo rescates de figuras tan relevantes como don Ernesto y su labor artística y cultural para con la comunidad.</a:t>
            </a:r>
          </a:p>
        </p:txBody>
      </p:sp>
      <p:pic>
        <p:nvPicPr>
          <p:cNvPr id="11" name="Imagen 10"/>
          <p:cNvPicPr>
            <a:picLocks noChangeAspect="1"/>
          </p:cNvPicPr>
          <p:nvPr/>
        </p:nvPicPr>
        <p:blipFill>
          <a:blip r:embed="rId4"/>
          <a:stretch>
            <a:fillRect/>
          </a:stretch>
        </p:blipFill>
        <p:spPr>
          <a:xfrm>
            <a:off x="1060213" y="1581084"/>
            <a:ext cx="4407790" cy="225572"/>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509" y="2906139"/>
            <a:ext cx="1728721" cy="2238471"/>
          </a:xfrm>
          <a:prstGeom prst="rect">
            <a:avLst/>
          </a:prstGeom>
        </p:spPr>
      </p:pic>
      <p:sp>
        <p:nvSpPr>
          <p:cNvPr id="12" name="CuadroTexto 11"/>
          <p:cNvSpPr txBox="1"/>
          <p:nvPr/>
        </p:nvSpPr>
        <p:spPr>
          <a:xfrm>
            <a:off x="518963" y="5140066"/>
            <a:ext cx="1823671" cy="276999"/>
          </a:xfrm>
          <a:prstGeom prst="rect">
            <a:avLst/>
          </a:prstGeom>
          <a:noFill/>
        </p:spPr>
        <p:txBody>
          <a:bodyPr wrap="square" rtlCol="0">
            <a:spAutoFit/>
          </a:bodyPr>
          <a:lstStyle/>
          <a:p>
            <a:r>
              <a:rPr lang="es-MX" sz="1200" dirty="0" smtClean="0"/>
              <a:t>Portada del libro.</a:t>
            </a:r>
            <a:endParaRPr lang="en-US" sz="1200" dirty="0"/>
          </a:p>
        </p:txBody>
      </p:sp>
      <p:sp>
        <p:nvSpPr>
          <p:cNvPr id="13" name="Marcador de número de diapositiva 12"/>
          <p:cNvSpPr>
            <a:spLocks noGrp="1"/>
          </p:cNvSpPr>
          <p:nvPr>
            <p:ph type="sldNum" sz="quarter" idx="12"/>
          </p:nvPr>
        </p:nvSpPr>
        <p:spPr/>
        <p:txBody>
          <a:bodyPr/>
          <a:lstStyle/>
          <a:p>
            <a:fld id="{63EFAB48-2743-4237-9C33-000BCCD20EDC}" type="slidenum">
              <a:rPr lang="en-US" smtClean="0"/>
              <a:t>10</a:t>
            </a:fld>
            <a:endParaRPr lang="en-US"/>
          </a:p>
        </p:txBody>
      </p:sp>
    </p:spTree>
    <p:extLst>
      <p:ext uri="{BB962C8B-B14F-4D97-AF65-F5344CB8AC3E}">
        <p14:creationId xmlns:p14="http://schemas.microsoft.com/office/powerpoint/2010/main" val="2960103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2290148" y="3523368"/>
            <a:ext cx="2661306" cy="784830"/>
          </a:xfrm>
          <a:prstGeom prst="rect">
            <a:avLst/>
          </a:prstGeom>
        </p:spPr>
        <p:txBody>
          <a:bodyPr wrap="none">
            <a:spAutoFit/>
          </a:bodyPr>
          <a:lstStyle/>
          <a:p>
            <a:r>
              <a:rPr lang="en-US" sz="4500" dirty="0">
                <a:latin typeface="Stencil" panose="040409050D0802020404" pitchFamily="82" charset="0"/>
                <a:ea typeface="+mj-ea"/>
                <a:cs typeface="+mj-cs"/>
              </a:rPr>
              <a:t>Heredia</a:t>
            </a: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11</a:t>
            </a:fld>
            <a:endParaRPr lang="en-US"/>
          </a:p>
        </p:txBody>
      </p:sp>
    </p:spTree>
    <p:extLst>
      <p:ext uri="{BB962C8B-B14F-4D97-AF65-F5344CB8AC3E}">
        <p14:creationId xmlns:p14="http://schemas.microsoft.com/office/powerpoint/2010/main" val="940454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11540" y="-5489"/>
            <a:ext cx="6858594" cy="9144793"/>
          </a:xfrm>
          <a:prstGeom prst="rect">
            <a:avLst/>
          </a:prstGeom>
        </p:spPr>
      </p:pic>
      <p:sp>
        <p:nvSpPr>
          <p:cNvPr id="3" name="CuadroTexto 2"/>
          <p:cNvSpPr txBox="1"/>
          <p:nvPr/>
        </p:nvSpPr>
        <p:spPr>
          <a:xfrm>
            <a:off x="299803" y="486836"/>
            <a:ext cx="6235908" cy="646331"/>
          </a:xfrm>
          <a:prstGeom prst="rect">
            <a:avLst/>
          </a:prstGeom>
          <a:noFill/>
        </p:spPr>
        <p:txBody>
          <a:bodyPr wrap="square" rtlCol="0">
            <a:spAutoFit/>
          </a:bodyPr>
          <a:lstStyle/>
          <a:p>
            <a:r>
              <a:rPr lang="es-MX" sz="2000" b="1" dirty="0"/>
              <a:t>“Una cazuela con sabor a pueblo”</a:t>
            </a:r>
            <a:endParaRPr lang="es-MX" sz="2000" b="1" dirty="0" smtClean="0"/>
          </a:p>
          <a:p>
            <a:pPr algn="r"/>
            <a:r>
              <a:rPr lang="es-MX" sz="1600" i="1" dirty="0" smtClean="0"/>
              <a:t>Becaria: Carmen </a:t>
            </a:r>
            <a:r>
              <a:rPr lang="es-MX" sz="1600" i="1" dirty="0"/>
              <a:t>Lilliam Ocampo Oviedo</a:t>
            </a:r>
            <a:endParaRPr lang="en-US" sz="1600" i="1" dirty="0"/>
          </a:p>
        </p:txBody>
      </p:sp>
      <p:sp>
        <p:nvSpPr>
          <p:cNvPr id="5" name="CuadroTexto 4"/>
          <p:cNvSpPr txBox="1"/>
          <p:nvPr/>
        </p:nvSpPr>
        <p:spPr>
          <a:xfrm>
            <a:off x="187377" y="1487855"/>
            <a:ext cx="6235908" cy="1169551"/>
          </a:xfrm>
          <a:prstGeom prst="rect">
            <a:avLst/>
          </a:prstGeom>
          <a:noFill/>
        </p:spPr>
        <p:txBody>
          <a:bodyPr wrap="square" rtlCol="0">
            <a:spAutoFit/>
          </a:bodyPr>
          <a:lstStyle/>
          <a:p>
            <a:r>
              <a:rPr lang="es-MX" sz="1400" dirty="0" smtClean="0"/>
              <a:t>Doña Lilliam junto a su equipo de trabajo, buscó documentar </a:t>
            </a:r>
            <a:r>
              <a:rPr lang="es-MX" sz="1400" dirty="0"/>
              <a:t>los saberes culinarios de </a:t>
            </a:r>
            <a:r>
              <a:rPr lang="es-MX" sz="1400" dirty="0" smtClean="0"/>
              <a:t>las personas portadoras </a:t>
            </a:r>
            <a:r>
              <a:rPr lang="es-MX" sz="1400" dirty="0"/>
              <a:t>de tradición de la comunidad de Santa Cecilia de Concepción en San Isidro de Heredia, mediante la recopilación de sus historias y conocimientos que </a:t>
            </a:r>
            <a:r>
              <a:rPr lang="es-MX" sz="1400" dirty="0" smtClean="0"/>
              <a:t>permitirán </a:t>
            </a:r>
            <a:r>
              <a:rPr lang="es-MX" sz="1400" dirty="0"/>
              <a:t>transmitir esos saberes a otras </a:t>
            </a:r>
            <a:r>
              <a:rPr lang="es-MX" sz="1400" dirty="0" smtClean="0"/>
              <a:t>generaciones.</a:t>
            </a:r>
          </a:p>
          <a:p>
            <a:r>
              <a:rPr lang="es-MX" sz="1400" i="1" dirty="0" smtClean="0"/>
              <a:t>San Isidro, Heredia</a:t>
            </a:r>
            <a:endParaRPr lang="en-US" sz="1400" i="1" dirty="0"/>
          </a:p>
        </p:txBody>
      </p:sp>
      <p:sp>
        <p:nvSpPr>
          <p:cNvPr id="8" name="CuadroTexto 7"/>
          <p:cNvSpPr txBox="1"/>
          <p:nvPr/>
        </p:nvSpPr>
        <p:spPr>
          <a:xfrm>
            <a:off x="187377" y="4542287"/>
            <a:ext cx="3520463" cy="430887"/>
          </a:xfrm>
          <a:prstGeom prst="rect">
            <a:avLst/>
          </a:prstGeom>
          <a:noFill/>
        </p:spPr>
        <p:txBody>
          <a:bodyPr wrap="square" rtlCol="0">
            <a:spAutoFit/>
          </a:bodyPr>
          <a:lstStyle/>
          <a:p>
            <a:r>
              <a:rPr lang="es-MX" sz="1100" dirty="0" smtClean="0"/>
              <a:t>Sr. Orlando Venegas preparando el picadillo de </a:t>
            </a:r>
          </a:p>
          <a:p>
            <a:r>
              <a:rPr lang="es-MX" sz="1100" dirty="0" smtClean="0"/>
              <a:t>arracache.</a:t>
            </a:r>
            <a:endParaRPr lang="en-US" sz="1100" dirty="0"/>
          </a:p>
        </p:txBody>
      </p:sp>
      <p:sp>
        <p:nvSpPr>
          <p:cNvPr id="9" name="CuadroTexto 8"/>
          <p:cNvSpPr txBox="1"/>
          <p:nvPr/>
        </p:nvSpPr>
        <p:spPr>
          <a:xfrm>
            <a:off x="288560" y="5198907"/>
            <a:ext cx="6247151" cy="738664"/>
          </a:xfrm>
          <a:prstGeom prst="rect">
            <a:avLst/>
          </a:prstGeom>
          <a:noFill/>
          <a:ln>
            <a:solidFill>
              <a:srgbClr val="9DE7A4"/>
            </a:solidFill>
          </a:ln>
        </p:spPr>
        <p:txBody>
          <a:bodyPr wrap="square" rtlCol="0">
            <a:spAutoFit/>
          </a:bodyPr>
          <a:lstStyle/>
          <a:p>
            <a:r>
              <a:rPr lang="es-MX" sz="1400" dirty="0"/>
              <a:t>P</a:t>
            </a:r>
            <a:r>
              <a:rPr lang="es-MX" sz="1400" dirty="0" smtClean="0"/>
              <a:t>resupuesto otorgado ₡4.000.000</a:t>
            </a:r>
          </a:p>
          <a:p>
            <a:r>
              <a:rPr lang="es-MX" sz="1400" dirty="0" smtClean="0"/>
              <a:t>Producto entregado: revista conteniendo las recetas de las personas entrevistadas, en físico y digital</a:t>
            </a:r>
            <a:endParaRPr lang="en-US" sz="1400" dirty="0"/>
          </a:p>
        </p:txBody>
      </p:sp>
      <p:sp>
        <p:nvSpPr>
          <p:cNvPr id="10" name="CuadroTexto 9"/>
          <p:cNvSpPr txBox="1"/>
          <p:nvPr/>
        </p:nvSpPr>
        <p:spPr>
          <a:xfrm>
            <a:off x="299803" y="6033093"/>
            <a:ext cx="6235908" cy="2739211"/>
          </a:xfrm>
          <a:prstGeom prst="rect">
            <a:avLst/>
          </a:prstGeom>
          <a:noFill/>
        </p:spPr>
        <p:txBody>
          <a:bodyPr wrap="square" rtlCol="0">
            <a:spAutoFit/>
          </a:bodyPr>
          <a:lstStyle/>
          <a:p>
            <a:r>
              <a:rPr lang="es-MX" sz="1600" b="1" dirty="0" smtClean="0"/>
              <a:t>Opinión de la becaria</a:t>
            </a:r>
          </a:p>
          <a:p>
            <a:endParaRPr lang="es-MX" sz="1600" b="1" dirty="0" smtClean="0"/>
          </a:p>
          <a:p>
            <a:r>
              <a:rPr lang="es-MX" sz="1400" i="1" dirty="0"/>
              <a:t>M</a:t>
            </a:r>
            <a:r>
              <a:rPr lang="es-MX" sz="1400" i="1" dirty="0" smtClean="0"/>
              <a:t>e </a:t>
            </a:r>
            <a:r>
              <a:rPr lang="es-MX" sz="1400" i="1" dirty="0"/>
              <a:t>siento muy contenta por todo el </a:t>
            </a:r>
            <a:r>
              <a:rPr lang="es-MX" sz="1400" i="1" dirty="0" smtClean="0"/>
              <a:t>aprendizaje de </a:t>
            </a:r>
            <a:r>
              <a:rPr lang="es-MX" sz="1400" i="1" dirty="0"/>
              <a:t>estos 10 meses de trabajo, y con el producto final que es la revista con cada </a:t>
            </a:r>
            <a:r>
              <a:rPr lang="es-MX" sz="1400" i="1" dirty="0" smtClean="0"/>
              <a:t>historia y </a:t>
            </a:r>
            <a:r>
              <a:rPr lang="es-MX" sz="1400" i="1" dirty="0"/>
              <a:t>cada receta.</a:t>
            </a:r>
          </a:p>
          <a:p>
            <a:r>
              <a:rPr lang="es-MX" sz="1400" i="1" dirty="0"/>
              <a:t>Una de las cosas más importantes es como cada portador de tradición se esmeró para que todo el proyecto fuera un éxito, trabajamos muy de la mano con todos </a:t>
            </a:r>
            <a:r>
              <a:rPr lang="es-MX" sz="1400" i="1" dirty="0" smtClean="0"/>
              <a:t>ellos. </a:t>
            </a:r>
            <a:r>
              <a:rPr lang="es-MX" sz="1400" i="1" dirty="0"/>
              <a:t>Estoy muy agradecida con las dos personas que fueron el enlace, porque siempre estuvieron </a:t>
            </a:r>
            <a:r>
              <a:rPr lang="es-MX" sz="1400" i="1" dirty="0" smtClean="0"/>
              <a:t>pendientes </a:t>
            </a:r>
            <a:r>
              <a:rPr lang="es-MX" sz="1400" i="1" dirty="0"/>
              <a:t>de todo lo que se necesitaba para el proyecto.</a:t>
            </a:r>
          </a:p>
          <a:p>
            <a:endParaRPr lang="es-MX" sz="1400" i="1" dirty="0" smtClean="0"/>
          </a:p>
          <a:p>
            <a:r>
              <a:rPr lang="es-MX" sz="1400" i="1" dirty="0" smtClean="0"/>
              <a:t>También </a:t>
            </a:r>
            <a:r>
              <a:rPr lang="es-MX" sz="1400" i="1" dirty="0"/>
              <a:t>los aportes </a:t>
            </a:r>
            <a:r>
              <a:rPr lang="es-MX" sz="1400" i="1" dirty="0" smtClean="0"/>
              <a:t>tan </a:t>
            </a:r>
            <a:r>
              <a:rPr lang="es-MX" sz="1400" i="1" dirty="0"/>
              <a:t>valiosos de mi compañera de trabajo Ruth Torres, que no solo fue mi asistente en la elaboración de informes, fue mi mano derecha como coproductora en todo el </a:t>
            </a:r>
            <a:r>
              <a:rPr lang="es-MX" sz="1400" i="1" dirty="0" smtClean="0"/>
              <a:t>proyecto</a:t>
            </a:r>
            <a:endParaRPr lang="en-US" dirty="0"/>
          </a:p>
        </p:txBody>
      </p:sp>
      <p:pic>
        <p:nvPicPr>
          <p:cNvPr id="11" name="Imagen 10"/>
          <p:cNvPicPr>
            <a:picLocks noChangeAspect="1"/>
          </p:cNvPicPr>
          <p:nvPr/>
        </p:nvPicPr>
        <p:blipFill>
          <a:blip r:embed="rId3"/>
          <a:stretch>
            <a:fillRect/>
          </a:stretch>
        </p:blipFill>
        <p:spPr>
          <a:xfrm>
            <a:off x="1060213" y="1248941"/>
            <a:ext cx="4407790" cy="225572"/>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03" y="2895922"/>
            <a:ext cx="2841083" cy="1593670"/>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333" y="2895922"/>
            <a:ext cx="2773180" cy="1561647"/>
          </a:xfrm>
          <a:prstGeom prst="rect">
            <a:avLst/>
          </a:prstGeom>
        </p:spPr>
      </p:pic>
      <p:sp>
        <p:nvSpPr>
          <p:cNvPr id="13" name="CuadroTexto 12"/>
          <p:cNvSpPr txBox="1"/>
          <p:nvPr/>
        </p:nvSpPr>
        <p:spPr>
          <a:xfrm>
            <a:off x="3452229" y="4457569"/>
            <a:ext cx="3119455" cy="430887"/>
          </a:xfrm>
          <a:prstGeom prst="rect">
            <a:avLst/>
          </a:prstGeom>
          <a:noFill/>
        </p:spPr>
        <p:txBody>
          <a:bodyPr wrap="square" rtlCol="0">
            <a:spAutoFit/>
          </a:bodyPr>
          <a:lstStyle/>
          <a:p>
            <a:r>
              <a:rPr lang="es-MX" sz="1100" dirty="0" smtClean="0"/>
              <a:t>Sra. Blanca Nieves Zúñiga preparando picadillos de: hoja de verdolaga, mostaza criolla y remolacha.</a:t>
            </a:r>
            <a:endParaRPr lang="en-US" sz="1100" dirty="0"/>
          </a:p>
        </p:txBody>
      </p:sp>
      <p:sp>
        <p:nvSpPr>
          <p:cNvPr id="6" name="Marcador de número de diapositiva 5"/>
          <p:cNvSpPr>
            <a:spLocks noGrp="1"/>
          </p:cNvSpPr>
          <p:nvPr>
            <p:ph type="sldNum" sz="quarter" idx="12"/>
          </p:nvPr>
        </p:nvSpPr>
        <p:spPr/>
        <p:txBody>
          <a:bodyPr/>
          <a:lstStyle/>
          <a:p>
            <a:fld id="{63EFAB48-2743-4237-9C33-000BCCD20EDC}" type="slidenum">
              <a:rPr lang="en-US" smtClean="0"/>
              <a:t>12</a:t>
            </a:fld>
            <a:endParaRPr lang="en-US"/>
          </a:p>
        </p:txBody>
      </p:sp>
    </p:spTree>
    <p:extLst>
      <p:ext uri="{BB962C8B-B14F-4D97-AF65-F5344CB8AC3E}">
        <p14:creationId xmlns:p14="http://schemas.microsoft.com/office/powerpoint/2010/main" val="1875601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22107"/>
            <a:ext cx="6858594" cy="9144793"/>
          </a:xfrm>
          <a:prstGeom prst="rect">
            <a:avLst/>
          </a:prstGeom>
        </p:spPr>
      </p:pic>
      <p:sp>
        <p:nvSpPr>
          <p:cNvPr id="3" name="CuadroTexto 2"/>
          <p:cNvSpPr txBox="1"/>
          <p:nvPr/>
        </p:nvSpPr>
        <p:spPr>
          <a:xfrm>
            <a:off x="299803" y="486836"/>
            <a:ext cx="6235908" cy="646331"/>
          </a:xfrm>
          <a:prstGeom prst="rect">
            <a:avLst/>
          </a:prstGeom>
          <a:noFill/>
        </p:spPr>
        <p:txBody>
          <a:bodyPr wrap="square" rtlCol="0">
            <a:spAutoFit/>
          </a:bodyPr>
          <a:lstStyle/>
          <a:p>
            <a:r>
              <a:rPr lang="es-MX" sz="2000" b="1" dirty="0" smtClean="0"/>
              <a:t>Taller </a:t>
            </a:r>
            <a:r>
              <a:rPr lang="es-MX" sz="2000" b="1" dirty="0"/>
              <a:t>de </a:t>
            </a:r>
            <a:r>
              <a:rPr lang="es-MX" sz="2000" b="1" dirty="0" smtClean="0"/>
              <a:t>Mascaradas: </a:t>
            </a:r>
            <a:r>
              <a:rPr lang="es-MX" sz="2000" b="1" dirty="0"/>
              <a:t>“Los Cabezudos de Mingo”</a:t>
            </a:r>
            <a:endParaRPr lang="es-MX" sz="2000" b="1" dirty="0" smtClean="0"/>
          </a:p>
          <a:p>
            <a:pPr algn="r"/>
            <a:r>
              <a:rPr lang="es-MX" sz="1600" i="1" dirty="0"/>
              <a:t>Becario</a:t>
            </a:r>
            <a:r>
              <a:rPr lang="es-MX" sz="1600" i="1" dirty="0" smtClean="0"/>
              <a:t>: Juan </a:t>
            </a:r>
            <a:r>
              <a:rPr lang="es-MX" sz="1600" i="1" dirty="0"/>
              <a:t>José Carazo Bolaños </a:t>
            </a:r>
            <a:endParaRPr lang="en-US" sz="1600" i="1" dirty="0"/>
          </a:p>
        </p:txBody>
      </p:sp>
      <p:sp>
        <p:nvSpPr>
          <p:cNvPr id="5" name="CuadroTexto 4"/>
          <p:cNvSpPr txBox="1"/>
          <p:nvPr/>
        </p:nvSpPr>
        <p:spPr>
          <a:xfrm>
            <a:off x="305424" y="1432561"/>
            <a:ext cx="6365199" cy="954107"/>
          </a:xfrm>
          <a:prstGeom prst="rect">
            <a:avLst/>
          </a:prstGeom>
          <a:noFill/>
        </p:spPr>
        <p:txBody>
          <a:bodyPr wrap="square" rtlCol="0">
            <a:spAutoFit/>
          </a:bodyPr>
          <a:lstStyle/>
          <a:p>
            <a:r>
              <a:rPr lang="es-MX" sz="1400" dirty="0" smtClean="0"/>
              <a:t>Con este proyecto el becario consiguió la realización </a:t>
            </a:r>
            <a:r>
              <a:rPr lang="es-MX" sz="1400" dirty="0"/>
              <a:t>de 15 máscaras tradicionales costarricenses de tipo “cabezudo”, por medio de </a:t>
            </a:r>
            <a:r>
              <a:rPr lang="es-MX" sz="1400" dirty="0" smtClean="0"/>
              <a:t>un </a:t>
            </a:r>
            <a:r>
              <a:rPr lang="es-MX" sz="1400" dirty="0"/>
              <a:t>taller en el que </a:t>
            </a:r>
            <a:r>
              <a:rPr lang="es-MX" sz="1400" dirty="0" smtClean="0"/>
              <a:t>participaron </a:t>
            </a:r>
            <a:r>
              <a:rPr lang="es-MX" sz="1400" dirty="0"/>
              <a:t>jóvenes de la comunidad con miras a formar una nueva generación de mascareros en el </a:t>
            </a:r>
            <a:r>
              <a:rPr lang="es-MX" sz="1400" dirty="0" smtClean="0"/>
              <a:t>cantón de </a:t>
            </a:r>
            <a:r>
              <a:rPr lang="es-MX" sz="1400" i="1" dirty="0" smtClean="0"/>
              <a:t>Santo Domingo de Heredia</a:t>
            </a:r>
            <a:r>
              <a:rPr lang="es-MX" sz="1400" dirty="0" smtClean="0"/>
              <a:t>.</a:t>
            </a:r>
            <a:endParaRPr lang="en-US" sz="1400" dirty="0"/>
          </a:p>
        </p:txBody>
      </p:sp>
      <p:sp>
        <p:nvSpPr>
          <p:cNvPr id="8" name="CuadroTexto 7"/>
          <p:cNvSpPr txBox="1"/>
          <p:nvPr/>
        </p:nvSpPr>
        <p:spPr>
          <a:xfrm>
            <a:off x="471488" y="4633639"/>
            <a:ext cx="2241731" cy="615553"/>
          </a:xfrm>
          <a:prstGeom prst="rect">
            <a:avLst/>
          </a:prstGeom>
          <a:noFill/>
        </p:spPr>
        <p:txBody>
          <a:bodyPr wrap="square" rtlCol="0">
            <a:spAutoFit/>
          </a:bodyPr>
          <a:lstStyle/>
          <a:p>
            <a:r>
              <a:rPr lang="es-MX" sz="1100" dirty="0" smtClean="0"/>
              <a:t>Aplicación de fibra de vidrio como parte del proceso de elaboración de las máscaras</a:t>
            </a:r>
            <a:r>
              <a:rPr lang="es-MX" sz="1200" dirty="0" smtClean="0"/>
              <a:t>.</a:t>
            </a:r>
            <a:endParaRPr lang="en-US" sz="1200" dirty="0"/>
          </a:p>
        </p:txBody>
      </p:sp>
      <p:sp>
        <p:nvSpPr>
          <p:cNvPr id="9" name="CuadroTexto 8"/>
          <p:cNvSpPr txBox="1"/>
          <p:nvPr/>
        </p:nvSpPr>
        <p:spPr>
          <a:xfrm>
            <a:off x="305424" y="5361152"/>
            <a:ext cx="6365199" cy="738664"/>
          </a:xfrm>
          <a:prstGeom prst="rect">
            <a:avLst/>
          </a:prstGeom>
          <a:noFill/>
          <a:ln>
            <a:solidFill>
              <a:srgbClr val="9DE7A4"/>
            </a:solidFill>
          </a:ln>
        </p:spPr>
        <p:txBody>
          <a:bodyPr wrap="square" rtlCol="0">
            <a:spAutoFit/>
          </a:bodyPr>
          <a:lstStyle/>
          <a:p>
            <a:r>
              <a:rPr lang="es-MX" sz="1400" dirty="0"/>
              <a:t>P</a:t>
            </a:r>
            <a:r>
              <a:rPr lang="es-MX" sz="1400" dirty="0" smtClean="0"/>
              <a:t>resupuesto otorgado ₡4.000.000</a:t>
            </a:r>
          </a:p>
          <a:p>
            <a:r>
              <a:rPr lang="es-MX" sz="1400" dirty="0" smtClean="0"/>
              <a:t>Producto entregado: 15 máscaras del tipo cabezudo y 5 presentaciones a la comunidad de las nuevas máscaras.</a:t>
            </a:r>
            <a:endParaRPr lang="en-US" sz="1400" dirty="0"/>
          </a:p>
        </p:txBody>
      </p:sp>
      <p:sp>
        <p:nvSpPr>
          <p:cNvPr id="10" name="CuadroTexto 9"/>
          <p:cNvSpPr txBox="1"/>
          <p:nvPr/>
        </p:nvSpPr>
        <p:spPr>
          <a:xfrm>
            <a:off x="299803" y="6259220"/>
            <a:ext cx="6235908" cy="2092881"/>
          </a:xfrm>
          <a:prstGeom prst="rect">
            <a:avLst/>
          </a:prstGeom>
          <a:noFill/>
        </p:spPr>
        <p:txBody>
          <a:bodyPr wrap="square" rtlCol="0">
            <a:spAutoFit/>
          </a:bodyPr>
          <a:lstStyle/>
          <a:p>
            <a:r>
              <a:rPr lang="es-MX" sz="1600" b="1" dirty="0" smtClean="0"/>
              <a:t>Opinión del becario</a:t>
            </a:r>
          </a:p>
          <a:p>
            <a:endParaRPr lang="es-MX" sz="1600" b="1" dirty="0" smtClean="0"/>
          </a:p>
          <a:p>
            <a:r>
              <a:rPr lang="es-MX" sz="1400" i="1" dirty="0"/>
              <a:t>L</a:t>
            </a:r>
            <a:r>
              <a:rPr lang="es-MX" sz="1400" i="1" dirty="0" smtClean="0"/>
              <a:t>a </a:t>
            </a:r>
            <a:r>
              <a:rPr lang="es-MX" sz="1400" i="1" dirty="0"/>
              <a:t>Comisión Domingueña de Mascaradas y Alboradas, es un grupo comunal que durante más de 50 años ha perdurado en Santo Domingo de Heredia pasando de generación en </a:t>
            </a:r>
            <a:r>
              <a:rPr lang="es-MX" sz="1400" i="1" dirty="0" smtClean="0"/>
              <a:t>generación un legado cultural. </a:t>
            </a:r>
            <a:r>
              <a:rPr lang="es-MX" sz="1400" i="1" dirty="0"/>
              <a:t>El impulso recibido por parte de este </a:t>
            </a:r>
            <a:r>
              <a:rPr lang="es-MX" sz="1400" i="1" dirty="0" smtClean="0"/>
              <a:t>taller es </a:t>
            </a:r>
            <a:r>
              <a:rPr lang="es-MX" sz="1400" i="1" dirty="0"/>
              <a:t>muy significativo para el grupo, pues ahora cuenta con las herramientas y conocimiento para la fabricación y reparación de sus propias máscaras, además de poder pasar este conocimiento a nuevas generaciones que darán continuidad a la tradición.</a:t>
            </a:r>
            <a:endParaRPr lang="en-US" i="1" dirty="0"/>
          </a:p>
        </p:txBody>
      </p:sp>
      <p:pic>
        <p:nvPicPr>
          <p:cNvPr id="11" name="Imagen 10"/>
          <p:cNvPicPr>
            <a:picLocks noChangeAspect="1"/>
          </p:cNvPicPr>
          <p:nvPr/>
        </p:nvPicPr>
        <p:blipFill>
          <a:blip r:embed="rId3"/>
          <a:stretch>
            <a:fillRect/>
          </a:stretch>
        </p:blipFill>
        <p:spPr>
          <a:xfrm>
            <a:off x="1075203" y="1233356"/>
            <a:ext cx="4407790" cy="22557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768" y="2502189"/>
            <a:ext cx="1586320" cy="211509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8213" y="2413657"/>
            <a:ext cx="3555057" cy="2370038"/>
          </a:xfrm>
          <a:prstGeom prst="rect">
            <a:avLst/>
          </a:prstGeom>
        </p:spPr>
      </p:pic>
      <p:sp>
        <p:nvSpPr>
          <p:cNvPr id="12" name="CuadroTexto 11"/>
          <p:cNvSpPr txBox="1"/>
          <p:nvPr/>
        </p:nvSpPr>
        <p:spPr>
          <a:xfrm>
            <a:off x="2848271" y="4818305"/>
            <a:ext cx="3194590" cy="430887"/>
          </a:xfrm>
          <a:prstGeom prst="rect">
            <a:avLst/>
          </a:prstGeom>
          <a:noFill/>
        </p:spPr>
        <p:txBody>
          <a:bodyPr wrap="square" rtlCol="0">
            <a:spAutoFit/>
          </a:bodyPr>
          <a:lstStyle/>
          <a:p>
            <a:r>
              <a:rPr lang="es-MX" sz="1100" dirty="0" smtClean="0"/>
              <a:t>Presentación de las máscaras el Día de la Mascarada Tradicional</a:t>
            </a:r>
            <a:endParaRPr lang="en-US" sz="1200" dirty="0"/>
          </a:p>
        </p:txBody>
      </p:sp>
      <p:sp>
        <p:nvSpPr>
          <p:cNvPr id="13" name="Marcador de número de diapositiva 12"/>
          <p:cNvSpPr>
            <a:spLocks noGrp="1"/>
          </p:cNvSpPr>
          <p:nvPr>
            <p:ph type="sldNum" sz="quarter" idx="12"/>
          </p:nvPr>
        </p:nvSpPr>
        <p:spPr/>
        <p:txBody>
          <a:bodyPr/>
          <a:lstStyle/>
          <a:p>
            <a:fld id="{63EFAB48-2743-4237-9C33-000BCCD20EDC}" type="slidenum">
              <a:rPr lang="en-US" smtClean="0"/>
              <a:t>13</a:t>
            </a:fld>
            <a:endParaRPr lang="en-US"/>
          </a:p>
        </p:txBody>
      </p:sp>
    </p:spTree>
    <p:extLst>
      <p:ext uri="{BB962C8B-B14F-4D97-AF65-F5344CB8AC3E}">
        <p14:creationId xmlns:p14="http://schemas.microsoft.com/office/powerpoint/2010/main" val="2388834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2290148" y="3523368"/>
            <a:ext cx="2706190" cy="784830"/>
          </a:xfrm>
          <a:prstGeom prst="rect">
            <a:avLst/>
          </a:prstGeom>
        </p:spPr>
        <p:txBody>
          <a:bodyPr wrap="none">
            <a:spAutoFit/>
          </a:bodyPr>
          <a:lstStyle/>
          <a:p>
            <a:r>
              <a:rPr lang="es-MX" sz="4500" dirty="0" err="1" smtClean="0">
                <a:latin typeface="Stencil" panose="040409050D0802020404" pitchFamily="82" charset="0"/>
                <a:ea typeface="+mj-ea"/>
                <a:cs typeface="+mj-cs"/>
              </a:rPr>
              <a:t>cartago</a:t>
            </a:r>
            <a:endParaRPr lang="en-US" sz="4500" dirty="0">
              <a:latin typeface="Stencil" panose="040409050D0802020404" pitchFamily="82" charset="0"/>
              <a:ea typeface="+mj-ea"/>
              <a:cs typeface="+mj-cs"/>
            </a:endParaRP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14</a:t>
            </a:fld>
            <a:endParaRPr lang="en-US"/>
          </a:p>
        </p:txBody>
      </p:sp>
    </p:spTree>
    <p:extLst>
      <p:ext uri="{BB962C8B-B14F-4D97-AF65-F5344CB8AC3E}">
        <p14:creationId xmlns:p14="http://schemas.microsoft.com/office/powerpoint/2010/main" val="197814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22107"/>
            <a:ext cx="6858594" cy="9144793"/>
          </a:xfrm>
          <a:prstGeom prst="rect">
            <a:avLst/>
          </a:prstGeom>
        </p:spPr>
      </p:pic>
      <p:sp>
        <p:nvSpPr>
          <p:cNvPr id="3" name="CuadroTexto 2"/>
          <p:cNvSpPr txBox="1"/>
          <p:nvPr/>
        </p:nvSpPr>
        <p:spPr>
          <a:xfrm>
            <a:off x="299803" y="383043"/>
            <a:ext cx="6235908" cy="954107"/>
          </a:xfrm>
          <a:prstGeom prst="rect">
            <a:avLst/>
          </a:prstGeom>
          <a:noFill/>
        </p:spPr>
        <p:txBody>
          <a:bodyPr wrap="square" rtlCol="0">
            <a:spAutoFit/>
          </a:bodyPr>
          <a:lstStyle/>
          <a:p>
            <a:r>
              <a:rPr lang="es-MX" sz="2000" b="1" dirty="0"/>
              <a:t>“</a:t>
            </a:r>
            <a:r>
              <a:rPr lang="es-MX" sz="2000" b="1" dirty="0">
                <a:solidFill>
                  <a:srgbClr val="FF0000"/>
                </a:solidFill>
              </a:rPr>
              <a:t>Taller de i</a:t>
            </a:r>
            <a:r>
              <a:rPr lang="es-MX" sz="2000" b="1" dirty="0" smtClean="0">
                <a:solidFill>
                  <a:srgbClr val="FF0000"/>
                </a:solidFill>
              </a:rPr>
              <a:t>maginario colectivo </a:t>
            </a:r>
            <a:r>
              <a:rPr lang="es-MX" sz="2000" b="1" dirty="0">
                <a:solidFill>
                  <a:srgbClr val="FF0000"/>
                </a:solidFill>
              </a:rPr>
              <a:t>de la brujería en el cantón de </a:t>
            </a:r>
            <a:r>
              <a:rPr lang="es-MX" sz="2000" b="1" dirty="0" smtClean="0">
                <a:solidFill>
                  <a:srgbClr val="FF0000"/>
                </a:solidFill>
              </a:rPr>
              <a:t>Paraíso”</a:t>
            </a:r>
          </a:p>
          <a:p>
            <a:pPr algn="r"/>
            <a:r>
              <a:rPr lang="es-MX" sz="1600" i="1" dirty="0"/>
              <a:t>Becario: Jairo </a:t>
            </a:r>
            <a:r>
              <a:rPr lang="es-MX" sz="1600" i="1" dirty="0" err="1"/>
              <a:t>Auriel</a:t>
            </a:r>
            <a:r>
              <a:rPr lang="es-MX" sz="1600" i="1" dirty="0"/>
              <a:t> Cedeño </a:t>
            </a:r>
            <a:r>
              <a:rPr lang="es-MX" sz="1600" i="1" dirty="0" smtClean="0"/>
              <a:t>Guillén </a:t>
            </a:r>
            <a:endParaRPr lang="en-US" sz="1600" i="1" dirty="0"/>
          </a:p>
        </p:txBody>
      </p:sp>
      <p:sp>
        <p:nvSpPr>
          <p:cNvPr id="5" name="CuadroTexto 4"/>
          <p:cNvSpPr txBox="1"/>
          <p:nvPr/>
        </p:nvSpPr>
        <p:spPr>
          <a:xfrm>
            <a:off x="305424" y="1474681"/>
            <a:ext cx="6365199" cy="954107"/>
          </a:xfrm>
          <a:prstGeom prst="rect">
            <a:avLst/>
          </a:prstGeom>
          <a:noFill/>
        </p:spPr>
        <p:txBody>
          <a:bodyPr wrap="square" rtlCol="0">
            <a:spAutoFit/>
          </a:bodyPr>
          <a:lstStyle/>
          <a:p>
            <a:r>
              <a:rPr lang="es-MX" sz="1400" dirty="0" smtClean="0"/>
              <a:t>El proyecto buscó recuperar </a:t>
            </a:r>
            <a:r>
              <a:rPr lang="es-MX" sz="1400" dirty="0"/>
              <a:t>parte del imaginario colectivo de la brujería en el cantón de </a:t>
            </a:r>
            <a:r>
              <a:rPr lang="es-MX" sz="1400" dirty="0" smtClean="0"/>
              <a:t>Paraíso de Cartago </a:t>
            </a:r>
            <a:r>
              <a:rPr lang="es-MX" sz="1400" dirty="0"/>
              <a:t>por parte de la población adulta mayor, para resguardar y transmitir esta </a:t>
            </a:r>
            <a:r>
              <a:rPr lang="es-MX" sz="1400" dirty="0" smtClean="0"/>
              <a:t>herencia cultural </a:t>
            </a:r>
            <a:r>
              <a:rPr lang="es-MX" sz="1400" dirty="0"/>
              <a:t>que forma parte de la identidad paraiseña</a:t>
            </a:r>
            <a:r>
              <a:rPr lang="es-MX" sz="1400" dirty="0" smtClean="0"/>
              <a:t>.</a:t>
            </a:r>
          </a:p>
          <a:p>
            <a:r>
              <a:rPr lang="es-MX" sz="1400" i="1" dirty="0" smtClean="0"/>
              <a:t>Paraíso de Cartago</a:t>
            </a:r>
            <a:endParaRPr lang="en-US" sz="1400" i="1" dirty="0"/>
          </a:p>
        </p:txBody>
      </p:sp>
      <p:sp>
        <p:nvSpPr>
          <p:cNvPr id="8" name="CuadroTexto 7"/>
          <p:cNvSpPr txBox="1"/>
          <p:nvPr/>
        </p:nvSpPr>
        <p:spPr>
          <a:xfrm>
            <a:off x="259952" y="4562982"/>
            <a:ext cx="2661456" cy="446276"/>
          </a:xfrm>
          <a:prstGeom prst="rect">
            <a:avLst/>
          </a:prstGeom>
          <a:noFill/>
        </p:spPr>
        <p:txBody>
          <a:bodyPr wrap="square" rtlCol="0">
            <a:spAutoFit/>
          </a:bodyPr>
          <a:lstStyle/>
          <a:p>
            <a:r>
              <a:rPr lang="es-MX" sz="1100" dirty="0" smtClean="0"/>
              <a:t>Entrevista a don Edgar Picado, portador de tradición</a:t>
            </a:r>
            <a:r>
              <a:rPr lang="es-MX" sz="1200" dirty="0" smtClean="0"/>
              <a:t>.</a:t>
            </a:r>
            <a:endParaRPr lang="en-US" sz="1200" dirty="0"/>
          </a:p>
        </p:txBody>
      </p:sp>
      <p:sp>
        <p:nvSpPr>
          <p:cNvPr id="9" name="CuadroTexto 8"/>
          <p:cNvSpPr txBox="1"/>
          <p:nvPr/>
        </p:nvSpPr>
        <p:spPr>
          <a:xfrm>
            <a:off x="305424" y="5207345"/>
            <a:ext cx="6365199" cy="523220"/>
          </a:xfrm>
          <a:prstGeom prst="rect">
            <a:avLst/>
          </a:prstGeom>
          <a:noFill/>
          <a:ln>
            <a:solidFill>
              <a:srgbClr val="9DE7A4"/>
            </a:solidFill>
          </a:ln>
        </p:spPr>
        <p:txBody>
          <a:bodyPr wrap="square" rtlCol="0">
            <a:spAutoFit/>
          </a:bodyPr>
          <a:lstStyle/>
          <a:p>
            <a:r>
              <a:rPr lang="es-MX" sz="1400" dirty="0"/>
              <a:t>P</a:t>
            </a:r>
            <a:r>
              <a:rPr lang="es-MX" sz="1400" dirty="0" smtClean="0"/>
              <a:t>resupuesto otorgado ₡4.000.000</a:t>
            </a:r>
          </a:p>
          <a:p>
            <a:r>
              <a:rPr lang="es-MX" sz="1400" dirty="0" smtClean="0"/>
              <a:t>Producto entregado: Documental con la participación de las personas portadoras</a:t>
            </a:r>
            <a:endParaRPr lang="en-US" sz="1400" dirty="0"/>
          </a:p>
        </p:txBody>
      </p:sp>
      <p:sp>
        <p:nvSpPr>
          <p:cNvPr id="10" name="CuadroTexto 9"/>
          <p:cNvSpPr txBox="1"/>
          <p:nvPr/>
        </p:nvSpPr>
        <p:spPr>
          <a:xfrm>
            <a:off x="311046" y="6064988"/>
            <a:ext cx="6235908" cy="2062103"/>
          </a:xfrm>
          <a:prstGeom prst="rect">
            <a:avLst/>
          </a:prstGeom>
          <a:noFill/>
        </p:spPr>
        <p:txBody>
          <a:bodyPr wrap="square" rtlCol="0">
            <a:spAutoFit/>
          </a:bodyPr>
          <a:lstStyle/>
          <a:p>
            <a:r>
              <a:rPr lang="es-MX" sz="1600" b="1" dirty="0" smtClean="0"/>
              <a:t>Opinión del becario</a:t>
            </a:r>
          </a:p>
          <a:p>
            <a:r>
              <a:rPr lang="es-MX" sz="1400" i="1" dirty="0"/>
              <a:t>El apoyo del programa Becas Taller ha permitido posicionar en el cantón de Paraíso un tema escuchado por muchos, pero que por tabú y/o desconocimiento no había sido abordado y estaba en el olvido. </a:t>
            </a:r>
            <a:endParaRPr lang="es-MX" sz="1400" i="1" dirty="0" smtClean="0"/>
          </a:p>
          <a:p>
            <a:r>
              <a:rPr lang="es-MX" sz="1400" i="1" dirty="0" smtClean="0"/>
              <a:t>Este </a:t>
            </a:r>
            <a:r>
              <a:rPr lang="es-MX" sz="1400" i="1" dirty="0"/>
              <a:t>imaginario colectivo de la brujería forma parte de la identidad de un lugar, por lo que este proyecto se convierte </a:t>
            </a:r>
            <a:r>
              <a:rPr lang="es-MX" sz="1400" i="1" dirty="0" smtClean="0"/>
              <a:t>en un elemento sumamente </a:t>
            </a:r>
            <a:r>
              <a:rPr lang="es-MX" sz="1400" i="1" dirty="0"/>
              <a:t>importante, ya que recupera parte de la tradición y expresión oral de un pueblo, por medio de sus historias, experiencias y sentimientos, para resguardar y transmitir a otras generaciones, a través de un documental, esta herencia cultural.</a:t>
            </a:r>
            <a:endParaRPr lang="es-MX" sz="1400" i="1" dirty="0" smtClean="0"/>
          </a:p>
        </p:txBody>
      </p:sp>
      <p:pic>
        <p:nvPicPr>
          <p:cNvPr id="11" name="Imagen 10"/>
          <p:cNvPicPr>
            <a:picLocks noChangeAspect="1"/>
          </p:cNvPicPr>
          <p:nvPr/>
        </p:nvPicPr>
        <p:blipFill>
          <a:blip r:embed="rId3"/>
          <a:stretch>
            <a:fillRect/>
          </a:stretch>
        </p:blipFill>
        <p:spPr>
          <a:xfrm>
            <a:off x="1075203" y="1338286"/>
            <a:ext cx="4407790" cy="22557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0631" y="2309433"/>
            <a:ext cx="1750769" cy="2334358"/>
          </a:xfrm>
          <a:prstGeom prst="rect">
            <a:avLst/>
          </a:prstGeom>
        </p:spPr>
      </p:pic>
      <p:sp>
        <p:nvSpPr>
          <p:cNvPr id="13" name="CuadroTexto 12"/>
          <p:cNvSpPr txBox="1"/>
          <p:nvPr/>
        </p:nvSpPr>
        <p:spPr>
          <a:xfrm>
            <a:off x="3723383" y="4667754"/>
            <a:ext cx="2661456" cy="446276"/>
          </a:xfrm>
          <a:prstGeom prst="rect">
            <a:avLst/>
          </a:prstGeom>
          <a:noFill/>
        </p:spPr>
        <p:txBody>
          <a:bodyPr wrap="square" rtlCol="0">
            <a:spAutoFit/>
          </a:bodyPr>
          <a:lstStyle/>
          <a:p>
            <a:r>
              <a:rPr lang="es-MX" sz="1100" dirty="0" smtClean="0"/>
              <a:t>Presentación del documental a la comunidad</a:t>
            </a:r>
            <a:r>
              <a:rPr lang="es-MX" sz="1200" dirty="0" smtClean="0"/>
              <a:t>.</a:t>
            </a:r>
            <a:endParaRPr lang="en-US" sz="1200" dirty="0"/>
          </a:p>
        </p:txBody>
      </p:sp>
      <p:pic>
        <p:nvPicPr>
          <p:cNvPr id="7" name="Imagen 6"/>
          <p:cNvPicPr>
            <a:picLocks noChangeAspect="1"/>
          </p:cNvPicPr>
          <p:nvPr/>
        </p:nvPicPr>
        <p:blipFill>
          <a:blip r:embed="rId5"/>
          <a:stretch>
            <a:fillRect/>
          </a:stretch>
        </p:blipFill>
        <p:spPr>
          <a:xfrm>
            <a:off x="536355" y="2380762"/>
            <a:ext cx="1502307" cy="2003697"/>
          </a:xfrm>
          <a:prstGeom prst="rect">
            <a:avLst/>
          </a:prstGeom>
        </p:spPr>
      </p:pic>
      <p:sp>
        <p:nvSpPr>
          <p:cNvPr id="12" name="Marcador de número de diapositiva 11"/>
          <p:cNvSpPr>
            <a:spLocks noGrp="1"/>
          </p:cNvSpPr>
          <p:nvPr>
            <p:ph type="sldNum" sz="quarter" idx="12"/>
          </p:nvPr>
        </p:nvSpPr>
        <p:spPr/>
        <p:txBody>
          <a:bodyPr/>
          <a:lstStyle/>
          <a:p>
            <a:fld id="{63EFAB48-2743-4237-9C33-000BCCD20EDC}" type="slidenum">
              <a:rPr lang="en-US" smtClean="0"/>
              <a:t>15</a:t>
            </a:fld>
            <a:endParaRPr lang="en-US"/>
          </a:p>
        </p:txBody>
      </p:sp>
    </p:spTree>
    <p:extLst>
      <p:ext uri="{BB962C8B-B14F-4D97-AF65-F5344CB8AC3E}">
        <p14:creationId xmlns:p14="http://schemas.microsoft.com/office/powerpoint/2010/main" val="3015805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52087"/>
            <a:ext cx="6858594" cy="9144793"/>
          </a:xfrm>
          <a:prstGeom prst="rect">
            <a:avLst/>
          </a:prstGeom>
        </p:spPr>
      </p:pic>
      <p:sp>
        <p:nvSpPr>
          <p:cNvPr id="3" name="CuadroTexto 2"/>
          <p:cNvSpPr txBox="1"/>
          <p:nvPr/>
        </p:nvSpPr>
        <p:spPr>
          <a:xfrm>
            <a:off x="299803" y="383043"/>
            <a:ext cx="6235908" cy="954107"/>
          </a:xfrm>
          <a:prstGeom prst="rect">
            <a:avLst/>
          </a:prstGeom>
          <a:noFill/>
        </p:spPr>
        <p:txBody>
          <a:bodyPr wrap="square" rtlCol="0">
            <a:spAutoFit/>
          </a:bodyPr>
          <a:lstStyle/>
          <a:p>
            <a:r>
              <a:rPr lang="es-MX" sz="2000" b="1" dirty="0"/>
              <a:t>“Rescatando el patrimonio cultural inmaterial del distrito de Tucurrique: Dichos y tradiciones orales”</a:t>
            </a:r>
            <a:endParaRPr lang="es-MX" sz="2000" b="1" dirty="0" smtClean="0"/>
          </a:p>
          <a:p>
            <a:pPr algn="r"/>
            <a:r>
              <a:rPr lang="es-MX" sz="1600" i="1" dirty="0"/>
              <a:t>Becario: Héctor José </a:t>
            </a:r>
            <a:r>
              <a:rPr lang="es-MX" sz="1600" i="1" dirty="0" smtClean="0"/>
              <a:t>Agüero </a:t>
            </a:r>
            <a:r>
              <a:rPr lang="es-MX" sz="1600" i="1" dirty="0"/>
              <a:t>Luna</a:t>
            </a:r>
            <a:endParaRPr lang="en-US" sz="1600" i="1" dirty="0"/>
          </a:p>
        </p:txBody>
      </p:sp>
      <p:sp>
        <p:nvSpPr>
          <p:cNvPr id="5" name="CuadroTexto 4"/>
          <p:cNvSpPr txBox="1"/>
          <p:nvPr/>
        </p:nvSpPr>
        <p:spPr>
          <a:xfrm>
            <a:off x="305424" y="1492521"/>
            <a:ext cx="6365199" cy="1169551"/>
          </a:xfrm>
          <a:prstGeom prst="rect">
            <a:avLst/>
          </a:prstGeom>
          <a:noFill/>
        </p:spPr>
        <p:txBody>
          <a:bodyPr wrap="square" rtlCol="0">
            <a:spAutoFit/>
          </a:bodyPr>
          <a:lstStyle/>
          <a:p>
            <a:r>
              <a:rPr lang="es-MX" sz="1400" dirty="0" smtClean="0"/>
              <a:t>El proyecto buscó difundir </a:t>
            </a:r>
            <a:r>
              <a:rPr lang="es-MX" sz="1400" dirty="0"/>
              <a:t>el patrimonio </a:t>
            </a:r>
            <a:r>
              <a:rPr lang="es-MX" sz="1400" dirty="0" smtClean="0"/>
              <a:t>cultural </a:t>
            </a:r>
            <a:r>
              <a:rPr lang="es-MX" sz="1400" dirty="0"/>
              <a:t>inmaterial del Distrito </a:t>
            </a:r>
            <a:r>
              <a:rPr lang="es-MX" sz="1400" dirty="0" smtClean="0"/>
              <a:t>de Tucurrique de Cartago, </a:t>
            </a:r>
            <a:r>
              <a:rPr lang="es-MX" sz="1400" dirty="0"/>
              <a:t>a través de una recopilación de la historia oral: dichos y tradiciones </a:t>
            </a:r>
            <a:r>
              <a:rPr lang="es-MX" sz="1400" dirty="0" smtClean="0"/>
              <a:t>locales. Esto se consiguió por medio de </a:t>
            </a:r>
            <a:r>
              <a:rPr lang="es-MX" sz="1400" dirty="0"/>
              <a:t>entrevistas a </a:t>
            </a:r>
            <a:r>
              <a:rPr lang="es-MX" sz="1400" dirty="0" smtClean="0"/>
              <a:t>las personas portadoras </a:t>
            </a:r>
            <a:r>
              <a:rPr lang="es-MX" sz="1400" dirty="0"/>
              <a:t>de tradición, con el fin de dejar </a:t>
            </a:r>
            <a:r>
              <a:rPr lang="es-MX" sz="1400" dirty="0" smtClean="0"/>
              <a:t>este legado a </a:t>
            </a:r>
            <a:r>
              <a:rPr lang="es-MX" sz="1400" dirty="0"/>
              <a:t>las nuevas generaciones</a:t>
            </a:r>
            <a:r>
              <a:rPr lang="es-MX" sz="1400" dirty="0" smtClean="0"/>
              <a:t>.</a:t>
            </a:r>
          </a:p>
          <a:p>
            <a:r>
              <a:rPr lang="es-MX" sz="1400" i="1" dirty="0" smtClean="0"/>
              <a:t>Tucurrique de Cartago</a:t>
            </a:r>
            <a:endParaRPr lang="en-US" sz="1400" i="1" dirty="0"/>
          </a:p>
        </p:txBody>
      </p:sp>
      <p:sp>
        <p:nvSpPr>
          <p:cNvPr id="8" name="CuadroTexto 7"/>
          <p:cNvSpPr txBox="1"/>
          <p:nvPr/>
        </p:nvSpPr>
        <p:spPr>
          <a:xfrm>
            <a:off x="762113" y="5545067"/>
            <a:ext cx="1197604" cy="261610"/>
          </a:xfrm>
          <a:prstGeom prst="rect">
            <a:avLst/>
          </a:prstGeom>
          <a:noFill/>
        </p:spPr>
        <p:txBody>
          <a:bodyPr wrap="square" rtlCol="0">
            <a:spAutoFit/>
          </a:bodyPr>
          <a:lstStyle/>
          <a:p>
            <a:r>
              <a:rPr lang="es-MX" sz="1100" dirty="0" smtClean="0"/>
              <a:t>Portada del libro</a:t>
            </a:r>
            <a:endParaRPr lang="en-US" sz="1200" dirty="0"/>
          </a:p>
        </p:txBody>
      </p:sp>
      <p:sp>
        <p:nvSpPr>
          <p:cNvPr id="9" name="CuadroTexto 8"/>
          <p:cNvSpPr txBox="1"/>
          <p:nvPr/>
        </p:nvSpPr>
        <p:spPr>
          <a:xfrm>
            <a:off x="309159" y="6005515"/>
            <a:ext cx="5790569" cy="523220"/>
          </a:xfrm>
          <a:prstGeom prst="rect">
            <a:avLst/>
          </a:prstGeom>
          <a:noFill/>
          <a:ln>
            <a:solidFill>
              <a:srgbClr val="9DE7A4"/>
            </a:solidFill>
          </a:ln>
        </p:spPr>
        <p:txBody>
          <a:bodyPr wrap="square" rtlCol="0">
            <a:spAutoFit/>
          </a:bodyPr>
          <a:lstStyle/>
          <a:p>
            <a:r>
              <a:rPr lang="es-MX" sz="1400" dirty="0"/>
              <a:t>P</a:t>
            </a:r>
            <a:r>
              <a:rPr lang="es-MX" sz="1400" dirty="0" smtClean="0"/>
              <a:t>resupuesto otorgado ₡3.750.000</a:t>
            </a:r>
          </a:p>
          <a:p>
            <a:r>
              <a:rPr lang="es-MX" sz="1400" dirty="0" smtClean="0"/>
              <a:t>Producto entregado: Libro que recopila la historia oral local</a:t>
            </a:r>
            <a:endParaRPr lang="en-US" sz="1400" dirty="0"/>
          </a:p>
        </p:txBody>
      </p:sp>
      <p:sp>
        <p:nvSpPr>
          <p:cNvPr id="10" name="CuadroTexto 9"/>
          <p:cNvSpPr txBox="1"/>
          <p:nvPr/>
        </p:nvSpPr>
        <p:spPr>
          <a:xfrm>
            <a:off x="299803" y="6820406"/>
            <a:ext cx="6235908" cy="2092881"/>
          </a:xfrm>
          <a:prstGeom prst="rect">
            <a:avLst/>
          </a:prstGeom>
          <a:noFill/>
        </p:spPr>
        <p:txBody>
          <a:bodyPr wrap="square" rtlCol="0">
            <a:spAutoFit/>
          </a:bodyPr>
          <a:lstStyle/>
          <a:p>
            <a:r>
              <a:rPr lang="es-MX" sz="1600" b="1" dirty="0" smtClean="0"/>
              <a:t>Opinión del becario</a:t>
            </a:r>
          </a:p>
          <a:p>
            <a:endParaRPr lang="es-MX" sz="1600" b="1" dirty="0" smtClean="0"/>
          </a:p>
          <a:p>
            <a:r>
              <a:rPr lang="es-MX" sz="1400" i="1" dirty="0" smtClean="0"/>
              <a:t>Los </a:t>
            </a:r>
            <a:r>
              <a:rPr lang="es-MX" sz="1400" i="1" dirty="0"/>
              <a:t>portadores de tradiciones fueron los protagonistas del proyecto quienes a través de sus conocimientos, prácticas y tradiciones permitieron plasmar en productos como los videos y el </a:t>
            </a:r>
            <a:r>
              <a:rPr lang="es-MX" sz="1400" i="1" dirty="0" smtClean="0"/>
              <a:t>libro, </a:t>
            </a:r>
            <a:r>
              <a:rPr lang="es-MX" sz="1400" i="1" dirty="0"/>
              <a:t>toda la autenticidad del ser </a:t>
            </a:r>
            <a:r>
              <a:rPr lang="es-MX" sz="1400" i="1" dirty="0" smtClean="0"/>
              <a:t>tucurriqueño, </a:t>
            </a:r>
            <a:r>
              <a:rPr lang="es-MX" sz="1400" i="1" dirty="0"/>
              <a:t>esto permitió que los productos </a:t>
            </a:r>
            <a:r>
              <a:rPr lang="es-MX" sz="1400" i="1" dirty="0" smtClean="0"/>
              <a:t>entregados como parte del proyecto, </a:t>
            </a:r>
            <a:r>
              <a:rPr lang="es-MX" sz="1400" i="1" dirty="0"/>
              <a:t>fueran una evidencia </a:t>
            </a:r>
            <a:r>
              <a:rPr lang="es-MX" sz="1400" i="1" dirty="0" smtClean="0"/>
              <a:t>lo más </a:t>
            </a:r>
            <a:r>
              <a:rPr lang="es-MX" sz="1400" i="1" dirty="0"/>
              <a:t>apegada a la realidad posible, constatando los conocimientos desarrollados de generación </a:t>
            </a:r>
            <a:r>
              <a:rPr lang="es-MX" sz="1400" i="1" dirty="0" smtClean="0"/>
              <a:t>en </a:t>
            </a:r>
            <a:r>
              <a:rPr lang="es-MX" sz="1400" i="1" dirty="0"/>
              <a:t>generación permitiendo evidenciar ese patrimonio cultural inmaterial tan importante para el proceso de construcción que realizamos.</a:t>
            </a:r>
            <a:endParaRPr lang="en-US" dirty="0"/>
          </a:p>
        </p:txBody>
      </p:sp>
      <p:pic>
        <p:nvPicPr>
          <p:cNvPr id="11" name="Imagen 10"/>
          <p:cNvPicPr>
            <a:picLocks noChangeAspect="1"/>
          </p:cNvPicPr>
          <p:nvPr/>
        </p:nvPicPr>
        <p:blipFill>
          <a:blip r:embed="rId3"/>
          <a:stretch>
            <a:fillRect/>
          </a:stretch>
        </p:blipFill>
        <p:spPr>
          <a:xfrm>
            <a:off x="1075203" y="1383256"/>
            <a:ext cx="4407790" cy="225572"/>
          </a:xfrm>
          <a:prstGeom prst="rect">
            <a:avLst/>
          </a:prstGeom>
        </p:spPr>
      </p:pic>
      <p:pic>
        <p:nvPicPr>
          <p:cNvPr id="7" name="Imagen 6"/>
          <p:cNvPicPr>
            <a:picLocks noChangeAspect="1"/>
          </p:cNvPicPr>
          <p:nvPr/>
        </p:nvPicPr>
        <p:blipFill rotWithShape="1">
          <a:blip r:embed="rId4"/>
          <a:srcRect l="34706" t="14754" r="36492" b="7172"/>
          <a:stretch/>
        </p:blipFill>
        <p:spPr>
          <a:xfrm>
            <a:off x="578349" y="2771337"/>
            <a:ext cx="1767286" cy="2693342"/>
          </a:xfrm>
          <a:prstGeom prst="rect">
            <a:avLst/>
          </a:prstGeom>
        </p:spPr>
      </p:pic>
      <p:pic>
        <p:nvPicPr>
          <p:cNvPr id="12" name="Imagen 11"/>
          <p:cNvPicPr>
            <a:picLocks noChangeAspect="1"/>
          </p:cNvPicPr>
          <p:nvPr/>
        </p:nvPicPr>
        <p:blipFill>
          <a:blip r:embed="rId5"/>
          <a:stretch>
            <a:fillRect/>
          </a:stretch>
        </p:blipFill>
        <p:spPr>
          <a:xfrm>
            <a:off x="3305085" y="2644501"/>
            <a:ext cx="2211646" cy="2936556"/>
          </a:xfrm>
          <a:prstGeom prst="rect">
            <a:avLst/>
          </a:prstGeom>
        </p:spPr>
      </p:pic>
      <p:sp>
        <p:nvSpPr>
          <p:cNvPr id="13" name="CuadroTexto 12"/>
          <p:cNvSpPr txBox="1"/>
          <p:nvPr/>
        </p:nvSpPr>
        <p:spPr>
          <a:xfrm>
            <a:off x="3204443" y="5607839"/>
            <a:ext cx="3182070" cy="261610"/>
          </a:xfrm>
          <a:prstGeom prst="rect">
            <a:avLst/>
          </a:prstGeom>
          <a:noFill/>
        </p:spPr>
        <p:txBody>
          <a:bodyPr wrap="square" rtlCol="0">
            <a:spAutoFit/>
          </a:bodyPr>
          <a:lstStyle/>
          <a:p>
            <a:r>
              <a:rPr lang="es-MX" sz="1100" dirty="0" smtClean="0"/>
              <a:t>Entrevista a Sr. Jorge Brenes, portador de tradición</a:t>
            </a:r>
            <a:endParaRPr lang="en-US" sz="1200" dirty="0"/>
          </a:p>
        </p:txBody>
      </p:sp>
      <p:sp>
        <p:nvSpPr>
          <p:cNvPr id="6" name="Marcador de número de diapositiva 5"/>
          <p:cNvSpPr>
            <a:spLocks noGrp="1"/>
          </p:cNvSpPr>
          <p:nvPr>
            <p:ph type="sldNum" sz="quarter" idx="12"/>
          </p:nvPr>
        </p:nvSpPr>
        <p:spPr/>
        <p:txBody>
          <a:bodyPr/>
          <a:lstStyle/>
          <a:p>
            <a:fld id="{63EFAB48-2743-4237-9C33-000BCCD20EDC}" type="slidenum">
              <a:rPr lang="en-US" smtClean="0"/>
              <a:t>16</a:t>
            </a:fld>
            <a:endParaRPr lang="en-US"/>
          </a:p>
        </p:txBody>
      </p:sp>
    </p:spTree>
    <p:extLst>
      <p:ext uri="{BB962C8B-B14F-4D97-AF65-F5344CB8AC3E}">
        <p14:creationId xmlns:p14="http://schemas.microsoft.com/office/powerpoint/2010/main" val="3667155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2290148" y="3523368"/>
            <a:ext cx="2735044" cy="784830"/>
          </a:xfrm>
          <a:prstGeom prst="rect">
            <a:avLst/>
          </a:prstGeom>
        </p:spPr>
        <p:txBody>
          <a:bodyPr wrap="none">
            <a:spAutoFit/>
          </a:bodyPr>
          <a:lstStyle/>
          <a:p>
            <a:r>
              <a:rPr lang="es-MX" sz="4500" dirty="0" smtClean="0">
                <a:latin typeface="Stencil" panose="040409050D0802020404" pitchFamily="82" charset="0"/>
                <a:ea typeface="+mj-ea"/>
                <a:cs typeface="+mj-cs"/>
              </a:rPr>
              <a:t>San </a:t>
            </a:r>
            <a:r>
              <a:rPr lang="es-MX" sz="4500" dirty="0" err="1" smtClean="0">
                <a:latin typeface="Stencil" panose="040409050D0802020404" pitchFamily="82" charset="0"/>
                <a:ea typeface="+mj-ea"/>
                <a:cs typeface="+mj-cs"/>
              </a:rPr>
              <a:t>josé</a:t>
            </a:r>
            <a:endParaRPr lang="en-US" sz="4500" dirty="0">
              <a:latin typeface="Stencil" panose="040409050D0802020404" pitchFamily="82" charset="0"/>
              <a:ea typeface="+mj-ea"/>
              <a:cs typeface="+mj-cs"/>
            </a:endParaRP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17</a:t>
            </a:fld>
            <a:endParaRPr lang="en-US"/>
          </a:p>
        </p:txBody>
      </p:sp>
    </p:spTree>
    <p:extLst>
      <p:ext uri="{BB962C8B-B14F-4D97-AF65-F5344CB8AC3E}">
        <p14:creationId xmlns:p14="http://schemas.microsoft.com/office/powerpoint/2010/main" val="105936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22863"/>
            <a:ext cx="6858594" cy="9144793"/>
          </a:xfrm>
          <a:prstGeom prst="rect">
            <a:avLst/>
          </a:prstGeom>
        </p:spPr>
      </p:pic>
      <p:sp>
        <p:nvSpPr>
          <p:cNvPr id="3" name="CuadroTexto 2"/>
          <p:cNvSpPr txBox="1"/>
          <p:nvPr/>
        </p:nvSpPr>
        <p:spPr>
          <a:xfrm>
            <a:off x="149902" y="383043"/>
            <a:ext cx="6520721" cy="646331"/>
          </a:xfrm>
          <a:prstGeom prst="rect">
            <a:avLst/>
          </a:prstGeom>
          <a:noFill/>
        </p:spPr>
        <p:txBody>
          <a:bodyPr wrap="square" rtlCol="0">
            <a:spAutoFit/>
          </a:bodyPr>
          <a:lstStyle/>
          <a:p>
            <a:r>
              <a:rPr lang="es-MX" sz="2000" b="1" dirty="0"/>
              <a:t>“Rescatando nuestra cultura huetar: tejido y raíces parte II”</a:t>
            </a:r>
            <a:endParaRPr lang="es-MX" sz="2000" b="1" dirty="0" smtClean="0"/>
          </a:p>
          <a:p>
            <a:pPr algn="r"/>
            <a:r>
              <a:rPr lang="es-MX" sz="1600" i="1" dirty="0" smtClean="0"/>
              <a:t>Becaria</a:t>
            </a:r>
            <a:r>
              <a:rPr lang="es-MX" sz="1600" i="1" dirty="0"/>
              <a:t>: María José Hernández Sáenz</a:t>
            </a:r>
            <a:endParaRPr lang="en-US" sz="1600" i="1" dirty="0"/>
          </a:p>
        </p:txBody>
      </p:sp>
      <p:sp>
        <p:nvSpPr>
          <p:cNvPr id="5" name="CuadroTexto 4"/>
          <p:cNvSpPr txBox="1"/>
          <p:nvPr/>
        </p:nvSpPr>
        <p:spPr>
          <a:xfrm>
            <a:off x="305424" y="1309807"/>
            <a:ext cx="6365199" cy="1384995"/>
          </a:xfrm>
          <a:prstGeom prst="rect">
            <a:avLst/>
          </a:prstGeom>
          <a:noFill/>
        </p:spPr>
        <p:txBody>
          <a:bodyPr wrap="square" rtlCol="0">
            <a:spAutoFit/>
          </a:bodyPr>
          <a:lstStyle/>
          <a:p>
            <a:r>
              <a:rPr lang="es-MX" sz="1400" dirty="0" smtClean="0"/>
              <a:t>El proyecto buscó fomentar </a:t>
            </a:r>
            <a:r>
              <a:rPr lang="es-MX" sz="1400" dirty="0"/>
              <a:t>el valor de la cultura indígena Huetar mediante la realización de talleres sobre el proceso de la cestería tradicional y otros elementos de la historia relacionados con la tradición, con el fin de que la comunidad de </a:t>
            </a:r>
            <a:r>
              <a:rPr lang="es-MX" sz="1400" dirty="0" smtClean="0"/>
              <a:t>Mora  </a:t>
            </a:r>
            <a:r>
              <a:rPr lang="es-MX" sz="1400" dirty="0"/>
              <a:t>reconozca la importancia de esta práctica sociocultural y los saberes que la envuelven</a:t>
            </a:r>
            <a:r>
              <a:rPr lang="es-MX" sz="1400" dirty="0" smtClean="0"/>
              <a:t>.</a:t>
            </a:r>
          </a:p>
          <a:p>
            <a:r>
              <a:rPr lang="es-MX" sz="1400" i="1" dirty="0" smtClean="0"/>
              <a:t>Quitirrisí de Mora. San José</a:t>
            </a:r>
            <a:endParaRPr lang="en-US" sz="1400" i="1" dirty="0"/>
          </a:p>
        </p:txBody>
      </p:sp>
      <p:sp>
        <p:nvSpPr>
          <p:cNvPr id="8" name="CuadroTexto 7"/>
          <p:cNvSpPr txBox="1"/>
          <p:nvPr/>
        </p:nvSpPr>
        <p:spPr>
          <a:xfrm>
            <a:off x="241915" y="5684128"/>
            <a:ext cx="1734432" cy="261610"/>
          </a:xfrm>
          <a:prstGeom prst="rect">
            <a:avLst/>
          </a:prstGeom>
          <a:noFill/>
        </p:spPr>
        <p:txBody>
          <a:bodyPr wrap="square" rtlCol="0">
            <a:spAutoFit/>
          </a:bodyPr>
          <a:lstStyle/>
          <a:p>
            <a:r>
              <a:rPr lang="es-MX" sz="1100" dirty="0" smtClean="0"/>
              <a:t>El bejuco, materia prima</a:t>
            </a:r>
            <a:endParaRPr lang="en-US" sz="1200" dirty="0"/>
          </a:p>
        </p:txBody>
      </p:sp>
      <p:sp>
        <p:nvSpPr>
          <p:cNvPr id="9" name="CuadroTexto 8"/>
          <p:cNvSpPr txBox="1"/>
          <p:nvPr/>
        </p:nvSpPr>
        <p:spPr>
          <a:xfrm>
            <a:off x="161144" y="6073603"/>
            <a:ext cx="6385809" cy="738664"/>
          </a:xfrm>
          <a:prstGeom prst="rect">
            <a:avLst/>
          </a:prstGeom>
          <a:noFill/>
          <a:ln>
            <a:solidFill>
              <a:srgbClr val="9DE7A4"/>
            </a:solidFill>
          </a:ln>
        </p:spPr>
        <p:txBody>
          <a:bodyPr wrap="square" rtlCol="0">
            <a:spAutoFit/>
          </a:bodyPr>
          <a:lstStyle/>
          <a:p>
            <a:r>
              <a:rPr lang="es-MX" sz="1400" dirty="0"/>
              <a:t>P</a:t>
            </a:r>
            <a:r>
              <a:rPr lang="es-MX" sz="1400" dirty="0" smtClean="0"/>
              <a:t>resupuesto otorgado ₡3.700.000</a:t>
            </a:r>
          </a:p>
          <a:p>
            <a:r>
              <a:rPr lang="es-MX" sz="1400" dirty="0" smtClean="0"/>
              <a:t>Producto entregado: Personas de la comunidad capacitadas en la elaboración de cestería</a:t>
            </a:r>
            <a:endParaRPr lang="en-US" sz="1400" dirty="0"/>
          </a:p>
        </p:txBody>
      </p:sp>
      <p:sp>
        <p:nvSpPr>
          <p:cNvPr id="10" name="CuadroTexto 9"/>
          <p:cNvSpPr txBox="1"/>
          <p:nvPr/>
        </p:nvSpPr>
        <p:spPr>
          <a:xfrm>
            <a:off x="149902" y="6909007"/>
            <a:ext cx="6385809" cy="1985159"/>
          </a:xfrm>
          <a:prstGeom prst="rect">
            <a:avLst/>
          </a:prstGeom>
          <a:noFill/>
        </p:spPr>
        <p:txBody>
          <a:bodyPr wrap="square" rtlCol="0">
            <a:spAutoFit/>
          </a:bodyPr>
          <a:lstStyle/>
          <a:p>
            <a:r>
              <a:rPr lang="es-MX" sz="1600" b="1" dirty="0" smtClean="0"/>
              <a:t>Opinión de la becaria</a:t>
            </a:r>
          </a:p>
          <a:p>
            <a:endParaRPr lang="es-MX" sz="1300" dirty="0" smtClean="0"/>
          </a:p>
          <a:p>
            <a:r>
              <a:rPr lang="es-MX" sz="1300" i="1" dirty="0" smtClean="0"/>
              <a:t>Termino </a:t>
            </a:r>
            <a:r>
              <a:rPr lang="es-MX" sz="1300" i="1" dirty="0"/>
              <a:t>este año muy llena de satisfacción y motivación, poder participar lo motiva a una a seguir adelante y seguir dándose a conocer con </a:t>
            </a:r>
            <a:r>
              <a:rPr lang="es-MX" sz="1300" i="1" dirty="0" smtClean="0"/>
              <a:t>sus tradiciones. Mi </a:t>
            </a:r>
            <a:r>
              <a:rPr lang="es-MX" sz="1300" i="1" dirty="0"/>
              <a:t>recomendación es que sigan </a:t>
            </a:r>
            <a:r>
              <a:rPr lang="es-MX" sz="1300" i="1" dirty="0" smtClean="0"/>
              <a:t>motivando a la gente a participar, </a:t>
            </a:r>
            <a:r>
              <a:rPr lang="es-MX" sz="1300" i="1" dirty="0"/>
              <a:t>que sigan ayudando a muchas personas a conocer estos proyectos y estos F</a:t>
            </a:r>
            <a:r>
              <a:rPr lang="es-MX" sz="1300" i="1" dirty="0" smtClean="0"/>
              <a:t>ondos, que </a:t>
            </a:r>
            <a:r>
              <a:rPr lang="es-MX" sz="1300" i="1" dirty="0"/>
              <a:t>se </a:t>
            </a:r>
            <a:r>
              <a:rPr lang="es-MX" sz="1300" i="1" dirty="0" smtClean="0"/>
              <a:t>abran más </a:t>
            </a:r>
            <a:r>
              <a:rPr lang="es-MX" sz="1300" i="1" dirty="0"/>
              <a:t>oportunidades para </a:t>
            </a:r>
            <a:r>
              <a:rPr lang="es-MX" sz="1300" i="1" dirty="0" smtClean="0"/>
              <a:t>personas indígenas </a:t>
            </a:r>
            <a:r>
              <a:rPr lang="es-MX" sz="1300" i="1" dirty="0"/>
              <a:t>que no saben leer ni </a:t>
            </a:r>
            <a:r>
              <a:rPr lang="es-MX" sz="1300" i="1" dirty="0" smtClean="0"/>
              <a:t>escribir y que tienen tantos conocimientos ancestrales que se deben resguardar pero no tienen acceso a internet. </a:t>
            </a:r>
          </a:p>
          <a:p>
            <a:endParaRPr lang="es-MX" sz="1600" b="1" dirty="0" smtClean="0"/>
          </a:p>
        </p:txBody>
      </p:sp>
      <p:pic>
        <p:nvPicPr>
          <p:cNvPr id="11" name="Imagen 10"/>
          <p:cNvPicPr>
            <a:picLocks noChangeAspect="1"/>
          </p:cNvPicPr>
          <p:nvPr/>
        </p:nvPicPr>
        <p:blipFill>
          <a:blip r:embed="rId3"/>
          <a:stretch>
            <a:fillRect/>
          </a:stretch>
        </p:blipFill>
        <p:spPr>
          <a:xfrm>
            <a:off x="1075203" y="1098415"/>
            <a:ext cx="4407790" cy="225572"/>
          </a:xfrm>
          <a:prstGeom prst="rect">
            <a:avLst/>
          </a:prstGeom>
        </p:spPr>
      </p:pic>
      <p:sp>
        <p:nvSpPr>
          <p:cNvPr id="13" name="CuadroTexto 12"/>
          <p:cNvSpPr txBox="1"/>
          <p:nvPr/>
        </p:nvSpPr>
        <p:spPr>
          <a:xfrm>
            <a:off x="3187367" y="5385839"/>
            <a:ext cx="2473377" cy="276999"/>
          </a:xfrm>
          <a:prstGeom prst="rect">
            <a:avLst/>
          </a:prstGeom>
          <a:noFill/>
        </p:spPr>
        <p:txBody>
          <a:bodyPr wrap="square" rtlCol="0">
            <a:spAutoFit/>
          </a:bodyPr>
          <a:lstStyle/>
          <a:p>
            <a:r>
              <a:rPr lang="es-MX" sz="1200" dirty="0" smtClean="0"/>
              <a:t>Participantes en los talleres</a:t>
            </a:r>
            <a:endParaRPr lang="en-US" sz="1200" dirty="0"/>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79" y="2757976"/>
            <a:ext cx="1653738" cy="2939978"/>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9145" y="2989027"/>
            <a:ext cx="3161173" cy="2370880"/>
          </a:xfrm>
          <a:prstGeom prst="rect">
            <a:avLst/>
          </a:prstGeom>
        </p:spPr>
      </p:pic>
      <p:sp>
        <p:nvSpPr>
          <p:cNvPr id="7" name="Marcador de número de diapositiva 6"/>
          <p:cNvSpPr>
            <a:spLocks noGrp="1"/>
          </p:cNvSpPr>
          <p:nvPr>
            <p:ph type="sldNum" sz="quarter" idx="12"/>
          </p:nvPr>
        </p:nvSpPr>
        <p:spPr/>
        <p:txBody>
          <a:bodyPr/>
          <a:lstStyle/>
          <a:p>
            <a:fld id="{63EFAB48-2743-4237-9C33-000BCCD20EDC}" type="slidenum">
              <a:rPr lang="en-US" smtClean="0"/>
              <a:t>18</a:t>
            </a:fld>
            <a:endParaRPr lang="en-US"/>
          </a:p>
        </p:txBody>
      </p:sp>
    </p:spTree>
    <p:extLst>
      <p:ext uri="{BB962C8B-B14F-4D97-AF65-F5344CB8AC3E}">
        <p14:creationId xmlns:p14="http://schemas.microsoft.com/office/powerpoint/2010/main" val="1025669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22107"/>
            <a:ext cx="6858594" cy="9144793"/>
          </a:xfrm>
          <a:prstGeom prst="rect">
            <a:avLst/>
          </a:prstGeom>
        </p:spPr>
      </p:pic>
      <p:sp>
        <p:nvSpPr>
          <p:cNvPr id="3" name="CuadroTexto 2"/>
          <p:cNvSpPr txBox="1"/>
          <p:nvPr/>
        </p:nvSpPr>
        <p:spPr>
          <a:xfrm>
            <a:off x="149902" y="383043"/>
            <a:ext cx="6520721" cy="646331"/>
          </a:xfrm>
          <a:prstGeom prst="rect">
            <a:avLst/>
          </a:prstGeom>
          <a:noFill/>
        </p:spPr>
        <p:txBody>
          <a:bodyPr wrap="square" rtlCol="0">
            <a:spAutoFit/>
          </a:bodyPr>
          <a:lstStyle/>
          <a:p>
            <a:r>
              <a:rPr lang="es-MX" sz="2000" b="1" dirty="0"/>
              <a:t>“Mujeres Boyeras... mujeres del Patrimonio”</a:t>
            </a:r>
            <a:endParaRPr lang="es-MX" sz="2000" b="1" dirty="0" smtClean="0"/>
          </a:p>
          <a:p>
            <a:pPr algn="r"/>
            <a:r>
              <a:rPr lang="es-MX" sz="1600" i="1" dirty="0" smtClean="0"/>
              <a:t>Becario: Edwin </a:t>
            </a:r>
            <a:r>
              <a:rPr lang="es-MX" sz="1600" i="1" dirty="0"/>
              <a:t>Alejandro Guevara Muñoz</a:t>
            </a:r>
            <a:endParaRPr lang="en-US" sz="1600" i="1" dirty="0"/>
          </a:p>
        </p:txBody>
      </p:sp>
      <p:sp>
        <p:nvSpPr>
          <p:cNvPr id="5" name="CuadroTexto 4"/>
          <p:cNvSpPr txBox="1"/>
          <p:nvPr/>
        </p:nvSpPr>
        <p:spPr>
          <a:xfrm>
            <a:off x="305424" y="1309807"/>
            <a:ext cx="6365199" cy="738664"/>
          </a:xfrm>
          <a:prstGeom prst="rect">
            <a:avLst/>
          </a:prstGeom>
          <a:noFill/>
        </p:spPr>
        <p:txBody>
          <a:bodyPr wrap="square" rtlCol="0">
            <a:spAutoFit/>
          </a:bodyPr>
          <a:lstStyle/>
          <a:p>
            <a:r>
              <a:rPr lang="es-MX" sz="1400" dirty="0" smtClean="0"/>
              <a:t>Con este proyecto el becario buscó reconocer</a:t>
            </a:r>
            <a:r>
              <a:rPr lang="es-MX" sz="1400" dirty="0"/>
              <a:t>, validar, honrar, visibilizar y divulgar el aporte significativo a la tradición de las mujeres en el </a:t>
            </a:r>
            <a:r>
              <a:rPr lang="es-MX" sz="1400" dirty="0" smtClean="0"/>
              <a:t>boyeo.</a:t>
            </a:r>
          </a:p>
          <a:p>
            <a:r>
              <a:rPr lang="es-MX" sz="1400" i="1" dirty="0" smtClean="0"/>
              <a:t>Varias localidades del país.</a:t>
            </a:r>
            <a:endParaRPr lang="en-US" sz="1400" i="1" dirty="0"/>
          </a:p>
        </p:txBody>
      </p:sp>
      <p:sp>
        <p:nvSpPr>
          <p:cNvPr id="8" name="CuadroTexto 7"/>
          <p:cNvSpPr txBox="1"/>
          <p:nvPr/>
        </p:nvSpPr>
        <p:spPr>
          <a:xfrm>
            <a:off x="342900" y="4623410"/>
            <a:ext cx="2962432" cy="261610"/>
          </a:xfrm>
          <a:prstGeom prst="rect">
            <a:avLst/>
          </a:prstGeom>
          <a:noFill/>
        </p:spPr>
        <p:txBody>
          <a:bodyPr wrap="square" rtlCol="0">
            <a:spAutoFit/>
          </a:bodyPr>
          <a:lstStyle/>
          <a:p>
            <a:r>
              <a:rPr lang="es-MX" sz="1100" dirty="0" err="1" smtClean="0"/>
              <a:t>Franciny</a:t>
            </a:r>
            <a:r>
              <a:rPr lang="es-MX" sz="1100" dirty="0" smtClean="0"/>
              <a:t> Leitón, amansadora de bueyes.</a:t>
            </a:r>
            <a:endParaRPr lang="en-US" sz="1200" dirty="0"/>
          </a:p>
        </p:txBody>
      </p:sp>
      <p:sp>
        <p:nvSpPr>
          <p:cNvPr id="9" name="CuadroTexto 8"/>
          <p:cNvSpPr txBox="1"/>
          <p:nvPr/>
        </p:nvSpPr>
        <p:spPr>
          <a:xfrm>
            <a:off x="149902" y="5258206"/>
            <a:ext cx="6385809" cy="523220"/>
          </a:xfrm>
          <a:prstGeom prst="rect">
            <a:avLst/>
          </a:prstGeom>
          <a:noFill/>
          <a:ln>
            <a:solidFill>
              <a:srgbClr val="9DE7A4"/>
            </a:solidFill>
          </a:ln>
        </p:spPr>
        <p:txBody>
          <a:bodyPr wrap="square" rtlCol="0">
            <a:spAutoFit/>
          </a:bodyPr>
          <a:lstStyle/>
          <a:p>
            <a:r>
              <a:rPr lang="es-MX" sz="1400" dirty="0"/>
              <a:t>P</a:t>
            </a:r>
            <a:r>
              <a:rPr lang="es-MX" sz="1400" dirty="0" smtClean="0"/>
              <a:t>resupuesto otorgado ₡4.000.000</a:t>
            </a:r>
          </a:p>
          <a:p>
            <a:r>
              <a:rPr lang="es-MX" sz="1400" dirty="0" smtClean="0"/>
              <a:t>Producto entregado: Audiovisual</a:t>
            </a:r>
            <a:endParaRPr lang="en-US" sz="1400" dirty="0"/>
          </a:p>
        </p:txBody>
      </p:sp>
      <p:sp>
        <p:nvSpPr>
          <p:cNvPr id="10" name="CuadroTexto 9"/>
          <p:cNvSpPr txBox="1"/>
          <p:nvPr/>
        </p:nvSpPr>
        <p:spPr>
          <a:xfrm>
            <a:off x="149902" y="5822593"/>
            <a:ext cx="6509479" cy="3200876"/>
          </a:xfrm>
          <a:prstGeom prst="rect">
            <a:avLst/>
          </a:prstGeom>
          <a:noFill/>
        </p:spPr>
        <p:txBody>
          <a:bodyPr wrap="square" rtlCol="0">
            <a:spAutoFit/>
          </a:bodyPr>
          <a:lstStyle/>
          <a:p>
            <a:r>
              <a:rPr lang="es-MX" sz="1600" b="1" dirty="0" smtClean="0"/>
              <a:t>Opinión del becario</a:t>
            </a:r>
          </a:p>
          <a:p>
            <a:endParaRPr lang="es-MX" sz="1600" b="1" dirty="0" smtClean="0"/>
          </a:p>
          <a:p>
            <a:r>
              <a:rPr lang="es-MX" sz="1400" i="1" dirty="0" smtClean="0"/>
              <a:t>Hay </a:t>
            </a:r>
            <a:r>
              <a:rPr lang="es-MX" sz="1400" i="1" dirty="0"/>
              <a:t>una tarea pendiente y permanente de re-educar sobre este </a:t>
            </a:r>
            <a:r>
              <a:rPr lang="es-MX" sz="1400" i="1" dirty="0" smtClean="0"/>
              <a:t>patrimonio </a:t>
            </a:r>
            <a:r>
              <a:rPr lang="es-MX" sz="1400" i="1" dirty="0"/>
              <a:t>y su importancia en el aporte al desarrollo y construcción del ADN de </a:t>
            </a:r>
            <a:r>
              <a:rPr lang="es-MX" sz="1400" i="1" dirty="0" smtClean="0"/>
              <a:t>tiquicia</a:t>
            </a:r>
            <a:r>
              <a:rPr lang="es-MX" sz="1400" i="1" dirty="0"/>
              <a:t>, esto por un </a:t>
            </a:r>
            <a:r>
              <a:rPr lang="es-MX" sz="1400" i="1" dirty="0" smtClean="0"/>
              <a:t>lado; </a:t>
            </a:r>
            <a:r>
              <a:rPr lang="es-MX" sz="1400" i="1" dirty="0"/>
              <a:t>con el tema de la mujer en la actividad boyera, hay mucho trabajo pendiente en investigación, documentación, reconocimiento y divulgación, es interesante que un alto porcentaje de los excelentes libros que existen en el tema sean de mujeres autoras, pero que el papel de la mujer en los documentos siga teniendo un porcentaje muy bajo o si se quiere invisible. Esperamos que este proyecto Mujeres Boyeras… Mujeres del Patrimonio, nos siga provocando y abriendo puertas para seguir dando mayor visibilidad al aporte de las mujeres. Sin duda me hubiese gustado lograr </a:t>
            </a:r>
            <a:r>
              <a:rPr lang="es-MX" sz="1400" i="1" dirty="0" smtClean="0"/>
              <a:t>mayor divulgación </a:t>
            </a:r>
            <a:r>
              <a:rPr lang="es-MX" sz="1400" i="1" dirty="0"/>
              <a:t>y socios estratégicos en este tema. Q</a:t>
            </a:r>
            <a:r>
              <a:rPr lang="es-MX" sz="1400" i="1" dirty="0" smtClean="0"/>
              <a:t>ueda </a:t>
            </a:r>
            <a:r>
              <a:rPr lang="es-MX" sz="1400" i="1" dirty="0"/>
              <a:t>esperar las reacciones una vez liberados los siete videos en las distintas plataformas digitales.</a:t>
            </a:r>
            <a:endParaRPr lang="es-MX" sz="1400" i="1" dirty="0" smtClean="0"/>
          </a:p>
          <a:p>
            <a:endParaRPr lang="es-MX" sz="1600" b="1" dirty="0" smtClean="0"/>
          </a:p>
        </p:txBody>
      </p:sp>
      <p:pic>
        <p:nvPicPr>
          <p:cNvPr id="11" name="Imagen 10"/>
          <p:cNvPicPr>
            <a:picLocks noChangeAspect="1"/>
          </p:cNvPicPr>
          <p:nvPr/>
        </p:nvPicPr>
        <p:blipFill>
          <a:blip r:embed="rId3"/>
          <a:stretch>
            <a:fillRect/>
          </a:stretch>
        </p:blipFill>
        <p:spPr>
          <a:xfrm>
            <a:off x="1075203" y="1098415"/>
            <a:ext cx="4407790" cy="225572"/>
          </a:xfrm>
          <a:prstGeom prst="rect">
            <a:avLst/>
          </a:prstGeom>
        </p:spPr>
      </p:pic>
      <p:sp>
        <p:nvSpPr>
          <p:cNvPr id="13" name="CuadroTexto 12"/>
          <p:cNvSpPr txBox="1"/>
          <p:nvPr/>
        </p:nvSpPr>
        <p:spPr>
          <a:xfrm>
            <a:off x="3968325" y="4896301"/>
            <a:ext cx="2132672" cy="261610"/>
          </a:xfrm>
          <a:prstGeom prst="rect">
            <a:avLst/>
          </a:prstGeom>
          <a:noFill/>
        </p:spPr>
        <p:txBody>
          <a:bodyPr wrap="square" rtlCol="0">
            <a:spAutoFit/>
          </a:bodyPr>
          <a:lstStyle/>
          <a:p>
            <a:r>
              <a:rPr lang="es-MX" sz="1100" dirty="0" smtClean="0"/>
              <a:t>Lisbeth Fallas, ornamentadora</a:t>
            </a:r>
            <a:endParaRPr lang="en-US" sz="1200" dirty="0"/>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52" y="2284999"/>
            <a:ext cx="3117954" cy="2338466"/>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03934" y="2334045"/>
            <a:ext cx="2983083" cy="2237312"/>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19</a:t>
            </a:fld>
            <a:endParaRPr lang="en-US"/>
          </a:p>
        </p:txBody>
      </p:sp>
    </p:spTree>
    <p:extLst>
      <p:ext uri="{BB962C8B-B14F-4D97-AF65-F5344CB8AC3E}">
        <p14:creationId xmlns:p14="http://schemas.microsoft.com/office/powerpoint/2010/main" val="3831374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6857998" cy="9144000"/>
          </a:xfrm>
          <a:prstGeom prst="rect">
            <a:avLst/>
          </a:prstGeom>
        </p:spPr>
      </p:pic>
      <p:sp>
        <p:nvSpPr>
          <p:cNvPr id="2" name="Título 1"/>
          <p:cNvSpPr>
            <a:spLocks noGrp="1"/>
          </p:cNvSpPr>
          <p:nvPr>
            <p:ph type="title"/>
          </p:nvPr>
        </p:nvSpPr>
        <p:spPr>
          <a:xfrm>
            <a:off x="741311" y="3194329"/>
            <a:ext cx="5915025" cy="1542564"/>
          </a:xfrm>
        </p:spPr>
        <p:txBody>
          <a:bodyPr>
            <a:normAutofit fontScale="90000"/>
          </a:bodyPr>
          <a:lstStyle/>
          <a:p>
            <a:r>
              <a:rPr lang="es-CR" b="1" dirty="0"/>
              <a:t>Memoria de proyectos 2022</a:t>
            </a:r>
            <a:br>
              <a:rPr lang="es-CR" b="1" dirty="0"/>
            </a:br>
            <a:r>
              <a:rPr lang="es-CR" dirty="0"/>
              <a:t>Fondo Becas Taller</a:t>
            </a:r>
            <a:r>
              <a:rPr lang="en-US" dirty="0"/>
              <a:t/>
            </a:r>
            <a:br>
              <a:rPr lang="en-US" dirty="0"/>
            </a:br>
            <a:r>
              <a:rPr lang="es-MX" sz="2200" dirty="0" smtClean="0"/>
              <a:t>Para la salvaguarda del </a:t>
            </a:r>
            <a:r>
              <a:rPr lang="es-MX" sz="2200" dirty="0"/>
              <a:t>patrimonio cultural </a:t>
            </a:r>
            <a:r>
              <a:rPr lang="es-MX" sz="2200" dirty="0" smtClean="0"/>
              <a:t>inmaterial</a:t>
            </a:r>
            <a:r>
              <a:rPr lang="es-MX" dirty="0"/>
              <a:t/>
            </a:r>
            <a:br>
              <a:rPr lang="es-MX" dirty="0"/>
            </a:br>
            <a:endParaRPr lang="en-US" dirty="0"/>
          </a:p>
        </p:txBody>
      </p:sp>
      <p:sp>
        <p:nvSpPr>
          <p:cNvPr id="3" name="Marcador de número de diapositiva 2"/>
          <p:cNvSpPr>
            <a:spLocks noGrp="1"/>
          </p:cNvSpPr>
          <p:nvPr>
            <p:ph type="sldNum" sz="quarter" idx="12"/>
          </p:nvPr>
        </p:nvSpPr>
        <p:spPr/>
        <p:txBody>
          <a:bodyPr/>
          <a:lstStyle/>
          <a:p>
            <a:fld id="{63EFAB48-2743-4237-9C33-000BCCD20EDC}" type="slidenum">
              <a:rPr lang="en-US" smtClean="0"/>
              <a:t>2</a:t>
            </a:fld>
            <a:endParaRPr lang="en-US"/>
          </a:p>
        </p:txBody>
      </p:sp>
    </p:spTree>
    <p:extLst>
      <p:ext uri="{BB962C8B-B14F-4D97-AF65-F5344CB8AC3E}">
        <p14:creationId xmlns:p14="http://schemas.microsoft.com/office/powerpoint/2010/main" val="2268947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22107"/>
            <a:ext cx="6858594" cy="9144793"/>
          </a:xfrm>
          <a:prstGeom prst="rect">
            <a:avLst/>
          </a:prstGeom>
        </p:spPr>
      </p:pic>
      <p:sp>
        <p:nvSpPr>
          <p:cNvPr id="3" name="CuadroTexto 2"/>
          <p:cNvSpPr txBox="1"/>
          <p:nvPr/>
        </p:nvSpPr>
        <p:spPr>
          <a:xfrm>
            <a:off x="149902" y="383043"/>
            <a:ext cx="6520721" cy="954107"/>
          </a:xfrm>
          <a:prstGeom prst="rect">
            <a:avLst/>
          </a:prstGeom>
          <a:noFill/>
        </p:spPr>
        <p:txBody>
          <a:bodyPr wrap="square" rtlCol="0">
            <a:spAutoFit/>
          </a:bodyPr>
          <a:lstStyle/>
          <a:p>
            <a:r>
              <a:rPr lang="es-MX" sz="2000" b="1" dirty="0"/>
              <a:t>“</a:t>
            </a:r>
            <a:r>
              <a:rPr lang="es-MX" sz="1600" b="1" dirty="0"/>
              <a:t>Al rescate de la tradición de las mascaradas de papel maché: talleres para niños y niñas de la comunidad de San Gabriel de Aserrí</a:t>
            </a:r>
            <a:r>
              <a:rPr lang="es-MX" sz="2000" b="1" dirty="0"/>
              <a:t>”</a:t>
            </a:r>
            <a:endParaRPr lang="es-MX" sz="2000" b="1" dirty="0" smtClean="0"/>
          </a:p>
          <a:p>
            <a:pPr algn="r"/>
            <a:r>
              <a:rPr lang="es-MX" sz="1600" i="1" dirty="0" smtClean="0"/>
              <a:t>Becaria</a:t>
            </a:r>
            <a:r>
              <a:rPr lang="es-MX" sz="1600" i="1" dirty="0"/>
              <a:t>: Ana Lorena Guevara Hernández</a:t>
            </a:r>
            <a:endParaRPr lang="en-US" sz="1600" i="1" dirty="0"/>
          </a:p>
        </p:txBody>
      </p:sp>
      <p:sp>
        <p:nvSpPr>
          <p:cNvPr id="5" name="CuadroTexto 4"/>
          <p:cNvSpPr txBox="1"/>
          <p:nvPr/>
        </p:nvSpPr>
        <p:spPr>
          <a:xfrm>
            <a:off x="305424" y="1508907"/>
            <a:ext cx="6365199" cy="954107"/>
          </a:xfrm>
          <a:prstGeom prst="rect">
            <a:avLst/>
          </a:prstGeom>
          <a:noFill/>
        </p:spPr>
        <p:txBody>
          <a:bodyPr wrap="square" rtlCol="0">
            <a:spAutoFit/>
          </a:bodyPr>
          <a:lstStyle/>
          <a:p>
            <a:r>
              <a:rPr lang="es-MX" sz="1400" dirty="0" smtClean="0"/>
              <a:t>El objetivo de este proyecto fue el de trasmitir </a:t>
            </a:r>
            <a:r>
              <a:rPr lang="es-MX" sz="1400" dirty="0"/>
              <a:t>la tradición de la elaboración de la mascarada tradicional </a:t>
            </a:r>
            <a:r>
              <a:rPr lang="es-MX" sz="1400" dirty="0" smtClean="0"/>
              <a:t>en </a:t>
            </a:r>
            <a:r>
              <a:rPr lang="es-MX" sz="1400" dirty="0"/>
              <a:t>papel maché a </a:t>
            </a:r>
            <a:r>
              <a:rPr lang="es-MX" sz="1400" dirty="0" smtClean="0"/>
              <a:t>los </a:t>
            </a:r>
            <a:r>
              <a:rPr lang="es-MX" sz="1400" dirty="0"/>
              <a:t>niños y niñas de la comunidad de </a:t>
            </a:r>
            <a:r>
              <a:rPr lang="es-MX" sz="1400" dirty="0" smtClean="0"/>
              <a:t>San Gabriel </a:t>
            </a:r>
            <a:r>
              <a:rPr lang="es-MX" sz="1400" dirty="0"/>
              <a:t>de </a:t>
            </a:r>
            <a:r>
              <a:rPr lang="es-MX" sz="1400" dirty="0" smtClean="0"/>
              <a:t>Aserrí, San José, </a:t>
            </a:r>
            <a:r>
              <a:rPr lang="es-MX" sz="1400" dirty="0"/>
              <a:t>a través de talleres </a:t>
            </a:r>
            <a:r>
              <a:rPr lang="es-MX" sz="1400" dirty="0" smtClean="0"/>
              <a:t>participativos.</a:t>
            </a:r>
          </a:p>
          <a:p>
            <a:r>
              <a:rPr lang="es-MX" sz="1400" i="1" dirty="0" smtClean="0"/>
              <a:t>San Gabriel de Aserrí, San José</a:t>
            </a:r>
            <a:endParaRPr lang="en-US" sz="1400" i="1" dirty="0"/>
          </a:p>
        </p:txBody>
      </p:sp>
      <p:sp>
        <p:nvSpPr>
          <p:cNvPr id="8" name="CuadroTexto 7"/>
          <p:cNvSpPr txBox="1"/>
          <p:nvPr/>
        </p:nvSpPr>
        <p:spPr>
          <a:xfrm>
            <a:off x="305423" y="4463698"/>
            <a:ext cx="3286029" cy="430887"/>
          </a:xfrm>
          <a:prstGeom prst="rect">
            <a:avLst/>
          </a:prstGeom>
          <a:noFill/>
        </p:spPr>
        <p:txBody>
          <a:bodyPr wrap="square" rtlCol="0">
            <a:spAutoFit/>
          </a:bodyPr>
          <a:lstStyle/>
          <a:p>
            <a:r>
              <a:rPr lang="es-MX" sz="1100" dirty="0" smtClean="0"/>
              <a:t>“</a:t>
            </a:r>
            <a:r>
              <a:rPr lang="es-MX" sz="1100" dirty="0" err="1" smtClean="0"/>
              <a:t>Jupones</a:t>
            </a:r>
            <a:r>
              <a:rPr lang="es-MX" sz="1100" dirty="0" smtClean="0"/>
              <a:t>” en proceso de elaboración por los niños y niñas participantes</a:t>
            </a:r>
            <a:endParaRPr lang="en-US" sz="1200" dirty="0"/>
          </a:p>
        </p:txBody>
      </p:sp>
      <p:sp>
        <p:nvSpPr>
          <p:cNvPr id="9" name="CuadroTexto 8"/>
          <p:cNvSpPr txBox="1"/>
          <p:nvPr/>
        </p:nvSpPr>
        <p:spPr>
          <a:xfrm>
            <a:off x="217357" y="5001995"/>
            <a:ext cx="6385809" cy="954107"/>
          </a:xfrm>
          <a:prstGeom prst="rect">
            <a:avLst/>
          </a:prstGeom>
          <a:noFill/>
          <a:ln>
            <a:solidFill>
              <a:srgbClr val="9DE7A4"/>
            </a:solidFill>
          </a:ln>
        </p:spPr>
        <p:txBody>
          <a:bodyPr wrap="square" rtlCol="0">
            <a:spAutoFit/>
          </a:bodyPr>
          <a:lstStyle/>
          <a:p>
            <a:r>
              <a:rPr lang="es-MX" sz="1400" dirty="0"/>
              <a:t>P</a:t>
            </a:r>
            <a:r>
              <a:rPr lang="es-MX" sz="1400" dirty="0" smtClean="0"/>
              <a:t>resupuesto otorgado ₡</a:t>
            </a:r>
            <a:r>
              <a:rPr lang="es-MX" sz="1400" dirty="0"/>
              <a:t>4</a:t>
            </a:r>
            <a:r>
              <a:rPr lang="es-MX" sz="1400" dirty="0" smtClean="0"/>
              <a:t>.000.000</a:t>
            </a:r>
          </a:p>
          <a:p>
            <a:r>
              <a:rPr lang="es-MX" sz="1400" dirty="0" smtClean="0"/>
              <a:t>Producto entregado: Niños y niñas capacitados. Libro de colorear con los pasos para la elaboración de la mascarada. 15 máscaras entre </a:t>
            </a:r>
            <a:r>
              <a:rPr lang="es-MX" sz="1400" dirty="0" err="1" smtClean="0"/>
              <a:t>jupones</a:t>
            </a:r>
            <a:r>
              <a:rPr lang="es-MX" sz="1400" dirty="0" smtClean="0"/>
              <a:t>, caretas y gigantes donados a la escuela.</a:t>
            </a:r>
            <a:endParaRPr lang="en-US" sz="1400" dirty="0"/>
          </a:p>
        </p:txBody>
      </p:sp>
      <p:sp>
        <p:nvSpPr>
          <p:cNvPr id="10" name="CuadroTexto 9"/>
          <p:cNvSpPr txBox="1"/>
          <p:nvPr/>
        </p:nvSpPr>
        <p:spPr>
          <a:xfrm>
            <a:off x="217356" y="6063512"/>
            <a:ext cx="6385809" cy="2985433"/>
          </a:xfrm>
          <a:prstGeom prst="rect">
            <a:avLst/>
          </a:prstGeom>
          <a:noFill/>
        </p:spPr>
        <p:txBody>
          <a:bodyPr wrap="square" rtlCol="0">
            <a:spAutoFit/>
          </a:bodyPr>
          <a:lstStyle/>
          <a:p>
            <a:r>
              <a:rPr lang="es-MX" sz="1600" b="1" dirty="0" smtClean="0"/>
              <a:t>Opinión de la becaria</a:t>
            </a:r>
          </a:p>
          <a:p>
            <a:r>
              <a:rPr lang="es-MX" sz="1300" i="1" dirty="0" smtClean="0"/>
              <a:t>Si </a:t>
            </a:r>
            <a:r>
              <a:rPr lang="es-MX" sz="1300" i="1" dirty="0"/>
              <a:t>bien el proceso tuvo dificultades</a:t>
            </a:r>
            <a:r>
              <a:rPr lang="es-MX" sz="1300" i="1" dirty="0" smtClean="0"/>
              <a:t>, </a:t>
            </a:r>
            <a:r>
              <a:rPr lang="es-MX" sz="1300" i="1" dirty="0"/>
              <a:t>lo </a:t>
            </a:r>
            <a:r>
              <a:rPr lang="es-MX" sz="1300" i="1" dirty="0" smtClean="0"/>
              <a:t>disfrutamos </a:t>
            </a:r>
            <a:r>
              <a:rPr lang="es-MX" sz="1300" i="1" dirty="0"/>
              <a:t>y </a:t>
            </a:r>
            <a:r>
              <a:rPr lang="es-MX" sz="1300" i="1" dirty="0" smtClean="0"/>
              <a:t>aprendimos </a:t>
            </a:r>
            <a:r>
              <a:rPr lang="es-MX" sz="1300" i="1" dirty="0"/>
              <a:t>mucho. </a:t>
            </a:r>
            <a:r>
              <a:rPr lang="es-MX" sz="1300" i="1" dirty="0" smtClean="0"/>
              <a:t>Nos gustó </a:t>
            </a:r>
            <a:r>
              <a:rPr lang="es-MX" sz="1300" i="1" dirty="0"/>
              <a:t>poder aplicar lo aprendido </a:t>
            </a:r>
            <a:r>
              <a:rPr lang="es-MX" sz="1300" i="1" dirty="0" smtClean="0"/>
              <a:t>en el proyecto del </a:t>
            </a:r>
            <a:r>
              <a:rPr lang="es-MX" sz="1300" i="1" dirty="0"/>
              <a:t>año 2021, profundizar en temas pedagógicos, es decir, cómo enseñarle a niños y niñas sobre la tradición de la mascaradas, y realizar el libro de colorear; producto con el cual </a:t>
            </a:r>
            <a:r>
              <a:rPr lang="es-MX" sz="1300" i="1" dirty="0" smtClean="0"/>
              <a:t>estamos </a:t>
            </a:r>
            <a:r>
              <a:rPr lang="es-MX" sz="1300" i="1" dirty="0"/>
              <a:t>muy </a:t>
            </a:r>
            <a:r>
              <a:rPr lang="es-MX" sz="1300" i="1" dirty="0" smtClean="0"/>
              <a:t>satisfechas.</a:t>
            </a:r>
          </a:p>
          <a:p>
            <a:r>
              <a:rPr lang="es-MX" sz="1300" i="1" dirty="0" smtClean="0"/>
              <a:t>Logramos </a:t>
            </a:r>
            <a:r>
              <a:rPr lang="es-MX" sz="1300" i="1" dirty="0"/>
              <a:t>contar con la participación activa de un grupo de aproximadamente 25 personas entre </a:t>
            </a:r>
            <a:r>
              <a:rPr lang="es-MX" sz="1300" i="1" dirty="0" smtClean="0"/>
              <a:t>niños, niñas </a:t>
            </a:r>
            <a:r>
              <a:rPr lang="es-MX" sz="1300" i="1" dirty="0"/>
              <a:t>y personas encargadas, así como realizar las mascaradas y los productos planeados. También </a:t>
            </a:r>
            <a:r>
              <a:rPr lang="es-MX" sz="1300" i="1" dirty="0" smtClean="0"/>
              <a:t>logramos </a:t>
            </a:r>
            <a:r>
              <a:rPr lang="es-MX" sz="1300" i="1" dirty="0"/>
              <a:t>mantener el vínculo de trabajo y colaboración con la ADI de San Gabriel de Aserrí</a:t>
            </a:r>
            <a:r>
              <a:rPr lang="es-MX" sz="1300" i="1" dirty="0" smtClean="0"/>
              <a:t>.</a:t>
            </a:r>
          </a:p>
          <a:p>
            <a:r>
              <a:rPr lang="es-MX" sz="1300" i="1" dirty="0" smtClean="0"/>
              <a:t>Para futuros becarios recomendamos </a:t>
            </a:r>
            <a:r>
              <a:rPr lang="es-MX" sz="1300" i="1" dirty="0"/>
              <a:t>tener mucho </a:t>
            </a:r>
            <a:r>
              <a:rPr lang="es-MX" sz="1300" i="1" dirty="0" smtClean="0"/>
              <a:t>compromiso al asumir una Beca, </a:t>
            </a:r>
            <a:r>
              <a:rPr lang="es-MX" sz="1300" i="1" dirty="0"/>
              <a:t>llevar todo lo administrativo al día, y tener claras las instrucciones que se dan desde el inicio. También saber que va a ser un proceso </a:t>
            </a:r>
            <a:r>
              <a:rPr lang="es-MX" sz="1300" i="1" dirty="0" smtClean="0"/>
              <a:t>demandante, que hay que </a:t>
            </a:r>
            <a:r>
              <a:rPr lang="es-MX" sz="1300" i="1" dirty="0"/>
              <a:t>dedicarle el tiempo adecuado, así como tener una relación cercana y de confianza con la persona gestora.</a:t>
            </a:r>
            <a:endParaRPr lang="es-MX" sz="1300" i="1" dirty="0" smtClean="0"/>
          </a:p>
          <a:p>
            <a:endParaRPr lang="es-MX" sz="1600" b="1" dirty="0" smtClean="0"/>
          </a:p>
        </p:txBody>
      </p:sp>
      <p:pic>
        <p:nvPicPr>
          <p:cNvPr id="11" name="Imagen 10"/>
          <p:cNvPicPr>
            <a:picLocks noChangeAspect="1"/>
          </p:cNvPicPr>
          <p:nvPr/>
        </p:nvPicPr>
        <p:blipFill>
          <a:blip r:embed="rId3"/>
          <a:stretch>
            <a:fillRect/>
          </a:stretch>
        </p:blipFill>
        <p:spPr>
          <a:xfrm>
            <a:off x="1063961" y="1368109"/>
            <a:ext cx="4407790" cy="225572"/>
          </a:xfrm>
          <a:prstGeom prst="rect">
            <a:avLst/>
          </a:prstGeom>
        </p:spPr>
      </p:pic>
      <p:sp>
        <p:nvSpPr>
          <p:cNvPr id="13" name="CuadroTexto 12"/>
          <p:cNvSpPr txBox="1"/>
          <p:nvPr/>
        </p:nvSpPr>
        <p:spPr>
          <a:xfrm>
            <a:off x="4271783" y="4690677"/>
            <a:ext cx="1888761" cy="261610"/>
          </a:xfrm>
          <a:prstGeom prst="rect">
            <a:avLst/>
          </a:prstGeom>
          <a:noFill/>
        </p:spPr>
        <p:txBody>
          <a:bodyPr wrap="square" rtlCol="0">
            <a:spAutoFit/>
          </a:bodyPr>
          <a:lstStyle/>
          <a:p>
            <a:r>
              <a:rPr lang="es-MX" sz="1100" dirty="0" smtClean="0"/>
              <a:t>Portada del libro de colorear</a:t>
            </a:r>
            <a:endParaRPr lang="en-US" sz="1200" dirty="0"/>
          </a:p>
        </p:txBody>
      </p:sp>
      <p:pic>
        <p:nvPicPr>
          <p:cNvPr id="7" name="Imagen 6"/>
          <p:cNvPicPr>
            <a:picLocks noChangeAspect="1"/>
          </p:cNvPicPr>
          <p:nvPr/>
        </p:nvPicPr>
        <p:blipFill>
          <a:blip r:embed="rId4"/>
          <a:stretch>
            <a:fillRect/>
          </a:stretch>
        </p:blipFill>
        <p:spPr>
          <a:xfrm>
            <a:off x="305424" y="2522401"/>
            <a:ext cx="3286029" cy="1847248"/>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9810" y="2522401"/>
            <a:ext cx="1631127" cy="2129181"/>
          </a:xfrm>
          <a:prstGeom prst="rect">
            <a:avLst/>
          </a:prstGeom>
        </p:spPr>
      </p:pic>
      <p:sp>
        <p:nvSpPr>
          <p:cNvPr id="12" name="Marcador de número de diapositiva 11"/>
          <p:cNvSpPr>
            <a:spLocks noGrp="1"/>
          </p:cNvSpPr>
          <p:nvPr>
            <p:ph type="sldNum" sz="quarter" idx="12"/>
          </p:nvPr>
        </p:nvSpPr>
        <p:spPr/>
        <p:txBody>
          <a:bodyPr/>
          <a:lstStyle/>
          <a:p>
            <a:fld id="{63EFAB48-2743-4237-9C33-000BCCD20EDC}" type="slidenum">
              <a:rPr lang="en-US" smtClean="0"/>
              <a:t>20</a:t>
            </a:fld>
            <a:endParaRPr lang="en-US"/>
          </a:p>
        </p:txBody>
      </p:sp>
    </p:spTree>
    <p:extLst>
      <p:ext uri="{BB962C8B-B14F-4D97-AF65-F5344CB8AC3E}">
        <p14:creationId xmlns:p14="http://schemas.microsoft.com/office/powerpoint/2010/main" val="379536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1750502" y="3493387"/>
            <a:ext cx="3842719" cy="784830"/>
          </a:xfrm>
          <a:prstGeom prst="rect">
            <a:avLst/>
          </a:prstGeom>
        </p:spPr>
        <p:txBody>
          <a:bodyPr wrap="none">
            <a:spAutoFit/>
          </a:bodyPr>
          <a:lstStyle/>
          <a:p>
            <a:r>
              <a:rPr lang="en-US" sz="4500" dirty="0" err="1" smtClean="0">
                <a:latin typeface="Stencil" panose="040409050D0802020404" pitchFamily="82" charset="0"/>
                <a:ea typeface="+mj-ea"/>
                <a:cs typeface="+mj-cs"/>
              </a:rPr>
              <a:t>puntarenas</a:t>
            </a:r>
            <a:endParaRPr lang="en-US" sz="4500" dirty="0">
              <a:latin typeface="Stencil" panose="040409050D0802020404" pitchFamily="82" charset="0"/>
              <a:ea typeface="+mj-ea"/>
              <a:cs typeface="+mj-cs"/>
            </a:endParaRP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21</a:t>
            </a:fld>
            <a:endParaRPr lang="en-US"/>
          </a:p>
        </p:txBody>
      </p:sp>
    </p:spTree>
    <p:extLst>
      <p:ext uri="{BB962C8B-B14F-4D97-AF65-F5344CB8AC3E}">
        <p14:creationId xmlns:p14="http://schemas.microsoft.com/office/powerpoint/2010/main" val="104151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22863"/>
            <a:ext cx="6858594" cy="9144793"/>
          </a:xfrm>
          <a:prstGeom prst="rect">
            <a:avLst/>
          </a:prstGeom>
        </p:spPr>
      </p:pic>
      <p:sp>
        <p:nvSpPr>
          <p:cNvPr id="3" name="CuadroTexto 2"/>
          <p:cNvSpPr txBox="1"/>
          <p:nvPr/>
        </p:nvSpPr>
        <p:spPr>
          <a:xfrm>
            <a:off x="149902" y="383043"/>
            <a:ext cx="6520721" cy="830997"/>
          </a:xfrm>
          <a:prstGeom prst="rect">
            <a:avLst/>
          </a:prstGeom>
          <a:noFill/>
        </p:spPr>
        <p:txBody>
          <a:bodyPr wrap="square" rtlCol="0">
            <a:spAutoFit/>
          </a:bodyPr>
          <a:lstStyle/>
          <a:p>
            <a:r>
              <a:rPr lang="es-MX" sz="2000" b="1" dirty="0"/>
              <a:t>“</a:t>
            </a:r>
            <a:r>
              <a:rPr lang="es-MX" b="1" dirty="0"/>
              <a:t>La luz misteriosa del </a:t>
            </a:r>
            <a:r>
              <a:rPr lang="es-MX" b="1" dirty="0" smtClean="0"/>
              <a:t>Palmar. </a:t>
            </a:r>
            <a:r>
              <a:rPr lang="es-MX" b="1" dirty="0"/>
              <a:t>Rescate de una leyenda </a:t>
            </a:r>
            <a:r>
              <a:rPr lang="es-MX" b="1" dirty="0" err="1"/>
              <a:t>quepeña</a:t>
            </a:r>
            <a:r>
              <a:rPr lang="es-MX" sz="2000" b="1" dirty="0"/>
              <a:t>”</a:t>
            </a:r>
            <a:endParaRPr lang="es-MX" sz="2000" b="1" dirty="0" smtClean="0"/>
          </a:p>
          <a:p>
            <a:pPr algn="r"/>
            <a:r>
              <a:rPr lang="es-MX" sz="1400" i="1" dirty="0" smtClean="0"/>
              <a:t>Organización becaria</a:t>
            </a:r>
            <a:r>
              <a:rPr lang="es-MX" sz="1400" i="1" dirty="0"/>
              <a:t>: Asociación de Desarrollo Específica, Prevención, Seguridad y Paz, </a:t>
            </a:r>
            <a:r>
              <a:rPr lang="es-MX" sz="1400" i="1" dirty="0" err="1"/>
              <a:t>Quepos</a:t>
            </a:r>
            <a:endParaRPr lang="en-US" sz="1400" i="1" dirty="0"/>
          </a:p>
        </p:txBody>
      </p:sp>
      <p:sp>
        <p:nvSpPr>
          <p:cNvPr id="5" name="CuadroTexto 4"/>
          <p:cNvSpPr txBox="1"/>
          <p:nvPr/>
        </p:nvSpPr>
        <p:spPr>
          <a:xfrm>
            <a:off x="263756" y="1497793"/>
            <a:ext cx="6365199" cy="1092607"/>
          </a:xfrm>
          <a:prstGeom prst="rect">
            <a:avLst/>
          </a:prstGeom>
          <a:noFill/>
        </p:spPr>
        <p:txBody>
          <a:bodyPr wrap="square" rtlCol="0">
            <a:spAutoFit/>
          </a:bodyPr>
          <a:lstStyle/>
          <a:p>
            <a:r>
              <a:rPr lang="es-MX" sz="1300" dirty="0" smtClean="0"/>
              <a:t>A través de este proyecto se llevó a cabo una investigación de consulta a personas portadoras de tradición, se elaboró un guión, se produjo </a:t>
            </a:r>
            <a:r>
              <a:rPr lang="es-MX" sz="1300" dirty="0"/>
              <a:t>y </a:t>
            </a:r>
            <a:r>
              <a:rPr lang="es-MX" sz="1300" dirty="0" smtClean="0"/>
              <a:t>presentó </a:t>
            </a:r>
            <a:r>
              <a:rPr lang="es-MX" sz="1300" dirty="0"/>
              <a:t>un espectáculo teatral creado a partir de l</a:t>
            </a:r>
            <a:r>
              <a:rPr lang="es-MX" sz="1300" dirty="0" smtClean="0"/>
              <a:t>a </a:t>
            </a:r>
            <a:r>
              <a:rPr lang="es-MX" sz="1300" dirty="0"/>
              <a:t>investigación sobre </a:t>
            </a:r>
            <a:r>
              <a:rPr lang="es-MX" sz="1300" dirty="0" smtClean="0"/>
              <a:t>una </a:t>
            </a:r>
            <a:r>
              <a:rPr lang="es-MX" sz="1300" dirty="0"/>
              <a:t>leyenda </a:t>
            </a:r>
            <a:r>
              <a:rPr lang="es-MX" sz="1300" dirty="0" err="1" smtClean="0"/>
              <a:t>quepeña</a:t>
            </a:r>
            <a:r>
              <a:rPr lang="es-MX" sz="1300" dirty="0" smtClean="0"/>
              <a:t>, entrevistando para ello a las personas portadoras del conocimiento y personas que vivieron la experiencia en</a:t>
            </a:r>
          </a:p>
          <a:p>
            <a:r>
              <a:rPr lang="es-MX" sz="1300" i="1" dirty="0" err="1" smtClean="0"/>
              <a:t>Quepos</a:t>
            </a:r>
            <a:r>
              <a:rPr lang="es-MX" sz="1300" i="1" dirty="0"/>
              <a:t>, Puntarenas.</a:t>
            </a:r>
            <a:endParaRPr lang="en-US" sz="1300" i="1" dirty="0"/>
          </a:p>
        </p:txBody>
      </p:sp>
      <p:sp>
        <p:nvSpPr>
          <p:cNvPr id="8" name="CuadroTexto 7"/>
          <p:cNvSpPr txBox="1"/>
          <p:nvPr/>
        </p:nvSpPr>
        <p:spPr>
          <a:xfrm>
            <a:off x="246400" y="5675453"/>
            <a:ext cx="2391241" cy="430887"/>
          </a:xfrm>
          <a:prstGeom prst="rect">
            <a:avLst/>
          </a:prstGeom>
          <a:noFill/>
        </p:spPr>
        <p:txBody>
          <a:bodyPr wrap="square" rtlCol="0">
            <a:spAutoFit/>
          </a:bodyPr>
          <a:lstStyle/>
          <a:p>
            <a:r>
              <a:rPr lang="es-MX" sz="1100" dirty="0" smtClean="0"/>
              <a:t>El personaje de la luz misteriosa en un ensayo de la obra de teatro</a:t>
            </a:r>
            <a:endParaRPr lang="en-US" sz="1200" dirty="0"/>
          </a:p>
        </p:txBody>
      </p:sp>
      <p:sp>
        <p:nvSpPr>
          <p:cNvPr id="9" name="CuadroTexto 8"/>
          <p:cNvSpPr txBox="1"/>
          <p:nvPr/>
        </p:nvSpPr>
        <p:spPr>
          <a:xfrm>
            <a:off x="149902" y="6292587"/>
            <a:ext cx="6385809" cy="523220"/>
          </a:xfrm>
          <a:prstGeom prst="rect">
            <a:avLst/>
          </a:prstGeom>
          <a:noFill/>
          <a:ln>
            <a:solidFill>
              <a:srgbClr val="9DE7A4"/>
            </a:solidFill>
          </a:ln>
        </p:spPr>
        <p:txBody>
          <a:bodyPr wrap="square" rtlCol="0">
            <a:spAutoFit/>
          </a:bodyPr>
          <a:lstStyle/>
          <a:p>
            <a:r>
              <a:rPr lang="es-MX" sz="1400" dirty="0"/>
              <a:t>P</a:t>
            </a:r>
            <a:r>
              <a:rPr lang="es-MX" sz="1400" dirty="0" smtClean="0"/>
              <a:t>resupuesto otorgado ₡</a:t>
            </a:r>
            <a:r>
              <a:rPr lang="es-MX" sz="1400" dirty="0"/>
              <a:t>4</a:t>
            </a:r>
            <a:r>
              <a:rPr lang="es-MX" sz="1400" dirty="0" smtClean="0"/>
              <a:t>.000.000</a:t>
            </a:r>
          </a:p>
          <a:p>
            <a:r>
              <a:rPr lang="es-MX" sz="1400" dirty="0" smtClean="0"/>
              <a:t>Producto entregado: Guión y presentaciones públicas de la obra de teatro</a:t>
            </a:r>
            <a:endParaRPr lang="en-US" sz="1400" dirty="0"/>
          </a:p>
        </p:txBody>
      </p:sp>
      <p:sp>
        <p:nvSpPr>
          <p:cNvPr id="10" name="CuadroTexto 9"/>
          <p:cNvSpPr txBox="1"/>
          <p:nvPr/>
        </p:nvSpPr>
        <p:spPr>
          <a:xfrm>
            <a:off x="149902" y="7051813"/>
            <a:ext cx="6235908" cy="2092881"/>
          </a:xfrm>
          <a:prstGeom prst="rect">
            <a:avLst/>
          </a:prstGeom>
          <a:noFill/>
        </p:spPr>
        <p:txBody>
          <a:bodyPr wrap="square" rtlCol="0">
            <a:spAutoFit/>
          </a:bodyPr>
          <a:lstStyle/>
          <a:p>
            <a:r>
              <a:rPr lang="es-MX" sz="1600" b="1" dirty="0" smtClean="0"/>
              <a:t>Opinión de la organización becaria</a:t>
            </a:r>
          </a:p>
          <a:p>
            <a:r>
              <a:rPr lang="es-MX" sz="1400" i="1" dirty="0"/>
              <a:t>F</a:t>
            </a:r>
            <a:r>
              <a:rPr lang="es-MX" sz="1400" i="1" dirty="0" smtClean="0"/>
              <a:t>ue un proceso fluido, </a:t>
            </a:r>
            <a:r>
              <a:rPr lang="es-MX" sz="1400" i="1" dirty="0"/>
              <a:t>de grandes </a:t>
            </a:r>
            <a:r>
              <a:rPr lang="es-MX" sz="1400" i="1" dirty="0" smtClean="0"/>
              <a:t>emociones, lleno </a:t>
            </a:r>
            <a:r>
              <a:rPr lang="es-MX" sz="1400" i="1" dirty="0"/>
              <a:t>de comentarios positivos y de proceso creativo exitoso. Nos concentramos en transformar el texto en una obra de teatro divertida. Hubo acompañamiento de las partes y siempre el objetivo de llegar a la meta estuvo presente. Llegamos al final con grandes emociones y crecimiento personal, los artistas disfrutaron de su residencia y el público devolvió con aplausos el resultado final. Todos y todas </a:t>
            </a:r>
            <a:r>
              <a:rPr lang="es-MX" sz="1400" i="1" dirty="0" smtClean="0"/>
              <a:t>aprendimos de la mano con las personas portadoras del saber.</a:t>
            </a:r>
          </a:p>
          <a:p>
            <a:endParaRPr lang="es-MX" sz="1600" b="1" dirty="0" smtClean="0"/>
          </a:p>
        </p:txBody>
      </p:sp>
      <p:pic>
        <p:nvPicPr>
          <p:cNvPr id="11" name="Imagen 10"/>
          <p:cNvPicPr>
            <a:picLocks noChangeAspect="1"/>
          </p:cNvPicPr>
          <p:nvPr/>
        </p:nvPicPr>
        <p:blipFill>
          <a:blip r:embed="rId3"/>
          <a:stretch>
            <a:fillRect/>
          </a:stretch>
        </p:blipFill>
        <p:spPr>
          <a:xfrm>
            <a:off x="1063961" y="1234869"/>
            <a:ext cx="4407790" cy="225572"/>
          </a:xfrm>
          <a:prstGeom prst="rect">
            <a:avLst/>
          </a:prstGeom>
        </p:spPr>
      </p:pic>
      <p:sp>
        <p:nvSpPr>
          <p:cNvPr id="13" name="CuadroTexto 12"/>
          <p:cNvSpPr txBox="1"/>
          <p:nvPr/>
        </p:nvSpPr>
        <p:spPr>
          <a:xfrm>
            <a:off x="3127915" y="5675453"/>
            <a:ext cx="3267855" cy="261610"/>
          </a:xfrm>
          <a:prstGeom prst="rect">
            <a:avLst/>
          </a:prstGeom>
          <a:noFill/>
        </p:spPr>
        <p:txBody>
          <a:bodyPr wrap="square" rtlCol="0">
            <a:spAutoFit/>
          </a:bodyPr>
          <a:lstStyle/>
          <a:p>
            <a:r>
              <a:rPr lang="es-MX" sz="1100" dirty="0" smtClean="0"/>
              <a:t>Personaje de la obra de teatro</a:t>
            </a:r>
            <a:endParaRPr lang="en-US" sz="1200" dirty="0"/>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18566" t="13188" r="17032" b="29155"/>
          <a:stretch/>
        </p:blipFill>
        <p:spPr>
          <a:xfrm>
            <a:off x="263756" y="2805820"/>
            <a:ext cx="2373885" cy="2833691"/>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915" y="2640682"/>
            <a:ext cx="2828789" cy="3019263"/>
          </a:xfrm>
          <a:prstGeom prst="rect">
            <a:avLst/>
          </a:prstGeom>
        </p:spPr>
      </p:pic>
      <p:sp>
        <p:nvSpPr>
          <p:cNvPr id="12" name="Marcador de número de diapositiva 11"/>
          <p:cNvSpPr>
            <a:spLocks noGrp="1"/>
          </p:cNvSpPr>
          <p:nvPr>
            <p:ph type="sldNum" sz="quarter" idx="12"/>
          </p:nvPr>
        </p:nvSpPr>
        <p:spPr/>
        <p:txBody>
          <a:bodyPr/>
          <a:lstStyle/>
          <a:p>
            <a:fld id="{63EFAB48-2743-4237-9C33-000BCCD20EDC}" type="slidenum">
              <a:rPr lang="en-US" smtClean="0"/>
              <a:t>22</a:t>
            </a:fld>
            <a:endParaRPr lang="en-US"/>
          </a:p>
        </p:txBody>
      </p:sp>
    </p:spTree>
    <p:extLst>
      <p:ext uri="{BB962C8B-B14F-4D97-AF65-F5344CB8AC3E}">
        <p14:creationId xmlns:p14="http://schemas.microsoft.com/office/powerpoint/2010/main" val="2255400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594" y="-793"/>
            <a:ext cx="6858594" cy="9144793"/>
          </a:xfrm>
          <a:prstGeom prst="rect">
            <a:avLst/>
          </a:prstGeom>
        </p:spPr>
      </p:pic>
      <p:sp>
        <p:nvSpPr>
          <p:cNvPr id="5" name="Rectángulo 4"/>
          <p:cNvSpPr/>
          <p:nvPr/>
        </p:nvSpPr>
        <p:spPr>
          <a:xfrm>
            <a:off x="1825453" y="3523368"/>
            <a:ext cx="3735318" cy="784830"/>
          </a:xfrm>
          <a:prstGeom prst="rect">
            <a:avLst/>
          </a:prstGeom>
        </p:spPr>
        <p:txBody>
          <a:bodyPr wrap="none">
            <a:spAutoFit/>
          </a:bodyPr>
          <a:lstStyle/>
          <a:p>
            <a:r>
              <a:rPr lang="en-US" sz="4500" dirty="0" err="1" smtClean="0">
                <a:latin typeface="Stencil" panose="040409050D0802020404" pitchFamily="82" charset="0"/>
                <a:ea typeface="+mj-ea"/>
                <a:cs typeface="+mj-cs"/>
              </a:rPr>
              <a:t>guanacaste</a:t>
            </a:r>
            <a:endParaRPr lang="en-US" sz="4500" dirty="0">
              <a:latin typeface="Stencil" panose="040409050D0802020404" pitchFamily="82" charset="0"/>
              <a:ea typeface="+mj-ea"/>
              <a:cs typeface="+mj-cs"/>
            </a:endParaRP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23</a:t>
            </a:fld>
            <a:endParaRPr lang="en-US"/>
          </a:p>
        </p:txBody>
      </p:sp>
    </p:spTree>
    <p:extLst>
      <p:ext uri="{BB962C8B-B14F-4D97-AF65-F5344CB8AC3E}">
        <p14:creationId xmlns:p14="http://schemas.microsoft.com/office/powerpoint/2010/main" val="3557070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793"/>
            <a:ext cx="6858594" cy="9144793"/>
          </a:xfrm>
          <a:prstGeom prst="rect">
            <a:avLst/>
          </a:prstGeom>
        </p:spPr>
      </p:pic>
      <p:sp>
        <p:nvSpPr>
          <p:cNvPr id="3" name="CuadroTexto 2"/>
          <p:cNvSpPr txBox="1"/>
          <p:nvPr/>
        </p:nvSpPr>
        <p:spPr>
          <a:xfrm>
            <a:off x="149902" y="383043"/>
            <a:ext cx="6520721" cy="615553"/>
          </a:xfrm>
          <a:prstGeom prst="rect">
            <a:avLst/>
          </a:prstGeom>
          <a:noFill/>
        </p:spPr>
        <p:txBody>
          <a:bodyPr wrap="square" rtlCol="0">
            <a:spAutoFit/>
          </a:bodyPr>
          <a:lstStyle/>
          <a:p>
            <a:r>
              <a:rPr lang="es-MX" sz="2000" b="1" dirty="0"/>
              <a:t>“Historias de Camino”</a:t>
            </a:r>
            <a:endParaRPr lang="es-MX" sz="2000" b="1" dirty="0" smtClean="0"/>
          </a:p>
          <a:p>
            <a:pPr algn="r"/>
            <a:r>
              <a:rPr lang="es-MX" sz="1400" i="1" dirty="0" smtClean="0"/>
              <a:t>Organización Becaria</a:t>
            </a:r>
            <a:r>
              <a:rPr lang="es-MX" sz="1400" i="1" dirty="0"/>
              <a:t>: Asociación La Voz de Guanacaste</a:t>
            </a:r>
            <a:endParaRPr lang="en-US" sz="1400" i="1" dirty="0"/>
          </a:p>
        </p:txBody>
      </p:sp>
      <p:sp>
        <p:nvSpPr>
          <p:cNvPr id="5" name="CuadroTexto 4"/>
          <p:cNvSpPr txBox="1"/>
          <p:nvPr/>
        </p:nvSpPr>
        <p:spPr>
          <a:xfrm>
            <a:off x="196121" y="1205611"/>
            <a:ext cx="6365199" cy="1492716"/>
          </a:xfrm>
          <a:prstGeom prst="rect">
            <a:avLst/>
          </a:prstGeom>
          <a:noFill/>
        </p:spPr>
        <p:txBody>
          <a:bodyPr wrap="square" rtlCol="0">
            <a:spAutoFit/>
          </a:bodyPr>
          <a:lstStyle/>
          <a:p>
            <a:r>
              <a:rPr lang="es-MX" sz="1300" dirty="0"/>
              <a:t>Documentar, promover y potenciar la difusión oral y el acceso a las Tallas </a:t>
            </a:r>
            <a:r>
              <a:rPr lang="es-MX" sz="1300" dirty="0" smtClean="0"/>
              <a:t>Guanacastecas fue el objetivo perseguido por la organización que ejecutó este proyecto. Las </a:t>
            </a:r>
            <a:r>
              <a:rPr lang="es-MX" sz="1300" dirty="0"/>
              <a:t>tallas son una tradición oral guanacasteca que consiste en cuentos cortos que usan la vida del campo como </a:t>
            </a:r>
            <a:r>
              <a:rPr lang="es-MX" sz="1300" dirty="0" smtClean="0"/>
              <a:t>escenario, son </a:t>
            </a:r>
            <a:r>
              <a:rPr lang="es-MX" sz="1300" dirty="0"/>
              <a:t>historias breves que surgían de conversaciones de camino cuando las personas iban al trabajo o regresaban a sus casas a caballo o a pie, contadas de manera exagerada o </a:t>
            </a:r>
            <a:r>
              <a:rPr lang="es-MX" sz="1300" dirty="0" smtClean="0"/>
              <a:t>excéntrica. </a:t>
            </a:r>
          </a:p>
          <a:p>
            <a:r>
              <a:rPr lang="es-MX" sz="1300" i="1" dirty="0" smtClean="0"/>
              <a:t>Nicoya, Guanacaste</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236095" y="5817477"/>
            <a:ext cx="6385809" cy="692497"/>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4</a:t>
            </a:r>
            <a:r>
              <a:rPr lang="es-MX" sz="1300" dirty="0" smtClean="0"/>
              <a:t>.000.000</a:t>
            </a:r>
          </a:p>
          <a:p>
            <a:r>
              <a:rPr lang="es-MX" sz="1300" dirty="0" smtClean="0"/>
              <a:t>Producto entregado: Serie de podcast, serie de ilustraciones, guía de conversación para establecer diálogos cívicos y educativos sobre las tallas</a:t>
            </a:r>
            <a:endParaRPr lang="en-US" sz="1300" dirty="0"/>
          </a:p>
        </p:txBody>
      </p:sp>
      <p:sp>
        <p:nvSpPr>
          <p:cNvPr id="10" name="CuadroTexto 9"/>
          <p:cNvSpPr txBox="1"/>
          <p:nvPr/>
        </p:nvSpPr>
        <p:spPr>
          <a:xfrm>
            <a:off x="246400" y="6681228"/>
            <a:ext cx="6235908" cy="2385268"/>
          </a:xfrm>
          <a:prstGeom prst="rect">
            <a:avLst/>
          </a:prstGeom>
          <a:noFill/>
        </p:spPr>
        <p:txBody>
          <a:bodyPr wrap="square" rtlCol="0">
            <a:spAutoFit/>
          </a:bodyPr>
          <a:lstStyle/>
          <a:p>
            <a:r>
              <a:rPr lang="es-MX" sz="1600" b="1" dirty="0" smtClean="0"/>
              <a:t>Opinión de la organización becaria</a:t>
            </a:r>
          </a:p>
          <a:p>
            <a:r>
              <a:rPr lang="es-MX" sz="1300" i="1" dirty="0" smtClean="0"/>
              <a:t>Fue muy </a:t>
            </a:r>
            <a:r>
              <a:rPr lang="es-MX" sz="1300" i="1" dirty="0"/>
              <a:t>valioso poder contar con la beca porque se pudo extender un producto que era </a:t>
            </a:r>
            <a:r>
              <a:rPr lang="es-MX" sz="1300" i="1" dirty="0" smtClean="0"/>
              <a:t>“Historias </a:t>
            </a:r>
            <a:r>
              <a:rPr lang="es-MX" sz="1300" i="1" dirty="0"/>
              <a:t>de </a:t>
            </a:r>
            <a:r>
              <a:rPr lang="es-MX" sz="1300" i="1" dirty="0" smtClean="0"/>
              <a:t>camino”, </a:t>
            </a:r>
            <a:r>
              <a:rPr lang="es-MX" sz="1300" i="1" dirty="0"/>
              <a:t>en su primera </a:t>
            </a:r>
            <a:r>
              <a:rPr lang="es-MX" sz="1300" i="1" dirty="0" smtClean="0"/>
              <a:t>edición </a:t>
            </a:r>
            <a:r>
              <a:rPr lang="es-MX" sz="1300" i="1" dirty="0"/>
              <a:t>se tenía la idea de hacerlo, pero no se tenía el dinero. Se hicieron 9 episodios con 9 tallas, al inicio se contactaron personas conocidas para las narraciones de los talleres, sin embargo en los talleres se identificaron personas que podían hacer las </a:t>
            </a:r>
            <a:r>
              <a:rPr lang="es-MX" sz="1300" i="1" dirty="0" smtClean="0"/>
              <a:t>narraciones en </a:t>
            </a:r>
            <a:r>
              <a:rPr lang="es-MX" sz="1300" i="1" dirty="0"/>
              <a:t>Pozo de Agua, Abangares, Liberia y en Sta. </a:t>
            </a:r>
            <a:r>
              <a:rPr lang="es-MX" sz="1300" i="1" dirty="0" smtClean="0"/>
              <a:t>Cruz. </a:t>
            </a:r>
            <a:r>
              <a:rPr lang="es-MX" sz="1300" i="1" dirty="0"/>
              <a:t>Se hizo una </a:t>
            </a:r>
            <a:r>
              <a:rPr lang="es-MX" sz="1300" i="1" dirty="0" smtClean="0"/>
              <a:t>guía y un </a:t>
            </a:r>
            <a:r>
              <a:rPr lang="es-MX" sz="1300" i="1" dirty="0"/>
              <a:t>círculo de escucha para </a:t>
            </a:r>
            <a:r>
              <a:rPr lang="es-MX" sz="1300" i="1" dirty="0" smtClean="0"/>
              <a:t>validar.</a:t>
            </a:r>
          </a:p>
          <a:p>
            <a:r>
              <a:rPr lang="es-MX" sz="1300" i="1" dirty="0" smtClean="0"/>
              <a:t>Becas Taller </a:t>
            </a:r>
            <a:r>
              <a:rPr lang="es-MX" sz="1300" i="1" dirty="0"/>
              <a:t>es un fondo positivo, principalmente porque e</a:t>
            </a:r>
            <a:r>
              <a:rPr lang="es-MX" sz="1300" i="1" dirty="0" smtClean="0"/>
              <a:t>n </a:t>
            </a:r>
            <a:r>
              <a:rPr lang="es-MX" sz="1300" i="1" dirty="0"/>
              <a:t>el tema de cultura las empresas no </a:t>
            </a:r>
            <a:r>
              <a:rPr lang="es-MX" sz="1300" i="1" dirty="0" smtClean="0"/>
              <a:t>ven inversión, el Fondo </a:t>
            </a:r>
            <a:r>
              <a:rPr lang="es-MX" sz="1300" i="1" dirty="0"/>
              <a:t>abre espacio para que </a:t>
            </a:r>
            <a:r>
              <a:rPr lang="es-MX" sz="1300" i="1" dirty="0" smtClean="0"/>
              <a:t>las personas </a:t>
            </a:r>
            <a:r>
              <a:rPr lang="es-MX" sz="1300" i="1" dirty="0"/>
              <a:t>puedan desarrollar sus </a:t>
            </a:r>
            <a:r>
              <a:rPr lang="es-MX" sz="1300" i="1" dirty="0" smtClean="0"/>
              <a:t>propuestas.</a:t>
            </a:r>
          </a:p>
          <a:p>
            <a:endParaRPr lang="es-MX" sz="1600" b="1" dirty="0" smtClean="0"/>
          </a:p>
        </p:txBody>
      </p:sp>
      <p:pic>
        <p:nvPicPr>
          <p:cNvPr id="11" name="Imagen 10"/>
          <p:cNvPicPr>
            <a:picLocks noChangeAspect="1"/>
          </p:cNvPicPr>
          <p:nvPr/>
        </p:nvPicPr>
        <p:blipFill>
          <a:blip r:embed="rId3"/>
          <a:stretch>
            <a:fillRect/>
          </a:stretch>
        </p:blipFill>
        <p:spPr>
          <a:xfrm>
            <a:off x="1063961" y="1084969"/>
            <a:ext cx="4407790" cy="225572"/>
          </a:xfrm>
          <a:prstGeom prst="rect">
            <a:avLst/>
          </a:prstGeom>
        </p:spPr>
      </p:pic>
      <p:sp>
        <p:nvSpPr>
          <p:cNvPr id="13" name="CuadroTexto 12"/>
          <p:cNvSpPr txBox="1"/>
          <p:nvPr/>
        </p:nvSpPr>
        <p:spPr>
          <a:xfrm>
            <a:off x="246400" y="5506870"/>
            <a:ext cx="1869580" cy="261610"/>
          </a:xfrm>
          <a:prstGeom prst="rect">
            <a:avLst/>
          </a:prstGeom>
          <a:noFill/>
        </p:spPr>
        <p:txBody>
          <a:bodyPr wrap="square" rtlCol="0">
            <a:spAutoFit/>
          </a:bodyPr>
          <a:lstStyle/>
          <a:p>
            <a:r>
              <a:rPr lang="es-MX" sz="1100" dirty="0" smtClean="0"/>
              <a:t>Invitación al taller</a:t>
            </a:r>
            <a:endParaRPr lang="en-US" sz="1200" dirty="0"/>
          </a:p>
        </p:txBody>
      </p:sp>
      <p:pic>
        <p:nvPicPr>
          <p:cNvPr id="7" name="Imagen 6"/>
          <p:cNvPicPr>
            <a:picLocks noChangeAspect="1"/>
          </p:cNvPicPr>
          <p:nvPr/>
        </p:nvPicPr>
        <p:blipFill>
          <a:blip r:embed="rId4"/>
          <a:stretch>
            <a:fillRect/>
          </a:stretch>
        </p:blipFill>
        <p:spPr>
          <a:xfrm>
            <a:off x="336341" y="2759708"/>
            <a:ext cx="2740468" cy="2740468"/>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1009" y="2759708"/>
            <a:ext cx="2500526" cy="2500526"/>
          </a:xfrm>
          <a:prstGeom prst="rect">
            <a:avLst/>
          </a:prstGeom>
        </p:spPr>
      </p:pic>
      <p:sp>
        <p:nvSpPr>
          <p:cNvPr id="14" name="CuadroTexto 13"/>
          <p:cNvSpPr txBox="1"/>
          <p:nvPr/>
        </p:nvSpPr>
        <p:spPr>
          <a:xfrm>
            <a:off x="3621546" y="5284732"/>
            <a:ext cx="2566185" cy="430887"/>
          </a:xfrm>
          <a:prstGeom prst="rect">
            <a:avLst/>
          </a:prstGeom>
          <a:noFill/>
        </p:spPr>
        <p:txBody>
          <a:bodyPr wrap="square" rtlCol="0">
            <a:spAutoFit/>
          </a:bodyPr>
          <a:lstStyle/>
          <a:p>
            <a:r>
              <a:rPr lang="es-MX" sz="1100" dirty="0" smtClean="0"/>
              <a:t>Ilustraciones realizadas por Roberto Cruz </a:t>
            </a:r>
            <a:r>
              <a:rPr lang="es-MX" sz="1100" dirty="0" err="1" smtClean="0"/>
              <a:t>Alpízar</a:t>
            </a:r>
            <a:r>
              <a:rPr lang="es-MX" sz="1100" dirty="0" smtClean="0"/>
              <a:t> para los podcast</a:t>
            </a:r>
            <a:endParaRPr lang="en-US" sz="1200" dirty="0"/>
          </a:p>
        </p:txBody>
      </p:sp>
      <p:sp>
        <p:nvSpPr>
          <p:cNvPr id="12" name="Marcador de número de diapositiva 11"/>
          <p:cNvSpPr>
            <a:spLocks noGrp="1"/>
          </p:cNvSpPr>
          <p:nvPr>
            <p:ph type="sldNum" sz="quarter" idx="12"/>
          </p:nvPr>
        </p:nvSpPr>
        <p:spPr/>
        <p:txBody>
          <a:bodyPr/>
          <a:lstStyle/>
          <a:p>
            <a:fld id="{63EFAB48-2743-4237-9C33-000BCCD20EDC}" type="slidenum">
              <a:rPr lang="en-US" smtClean="0"/>
              <a:t>24</a:t>
            </a:fld>
            <a:endParaRPr lang="en-US"/>
          </a:p>
        </p:txBody>
      </p:sp>
    </p:spTree>
    <p:extLst>
      <p:ext uri="{BB962C8B-B14F-4D97-AF65-F5344CB8AC3E}">
        <p14:creationId xmlns:p14="http://schemas.microsoft.com/office/powerpoint/2010/main" val="19547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793"/>
            <a:ext cx="6858594" cy="9144793"/>
          </a:xfrm>
          <a:prstGeom prst="rect">
            <a:avLst/>
          </a:prstGeom>
        </p:spPr>
      </p:pic>
      <p:sp>
        <p:nvSpPr>
          <p:cNvPr id="3" name="CuadroTexto 2"/>
          <p:cNvSpPr txBox="1"/>
          <p:nvPr/>
        </p:nvSpPr>
        <p:spPr>
          <a:xfrm>
            <a:off x="118359" y="137141"/>
            <a:ext cx="6520721" cy="923330"/>
          </a:xfrm>
          <a:prstGeom prst="rect">
            <a:avLst/>
          </a:prstGeom>
          <a:noFill/>
        </p:spPr>
        <p:txBody>
          <a:bodyPr wrap="square" rtlCol="0">
            <a:spAutoFit/>
          </a:bodyPr>
          <a:lstStyle/>
          <a:p>
            <a:r>
              <a:rPr lang="es-MX" sz="2000" b="1" dirty="0"/>
              <a:t>“Construyendo un legado: la artesanía de barro en Puerto San Pablo de Nandayure”</a:t>
            </a:r>
            <a:endParaRPr lang="es-MX" sz="2000" b="1" dirty="0" smtClean="0"/>
          </a:p>
          <a:p>
            <a:pPr algn="r"/>
            <a:r>
              <a:rPr lang="es-MX" sz="1400" i="1" dirty="0" smtClean="0"/>
              <a:t>Becaria</a:t>
            </a:r>
            <a:r>
              <a:rPr lang="es-MX" sz="1400" i="1" dirty="0"/>
              <a:t>: </a:t>
            </a:r>
            <a:r>
              <a:rPr lang="es-MX" sz="1400" i="1" dirty="0" err="1"/>
              <a:t>Zeneida</a:t>
            </a:r>
            <a:r>
              <a:rPr lang="es-MX" sz="1400" i="1" dirty="0"/>
              <a:t> Rufina Trejos Rosales</a:t>
            </a:r>
            <a:endParaRPr lang="en-US" sz="1400" i="1" dirty="0"/>
          </a:p>
        </p:txBody>
      </p:sp>
      <p:sp>
        <p:nvSpPr>
          <p:cNvPr id="5" name="CuadroTexto 4"/>
          <p:cNvSpPr txBox="1"/>
          <p:nvPr/>
        </p:nvSpPr>
        <p:spPr>
          <a:xfrm>
            <a:off x="196119" y="1211086"/>
            <a:ext cx="6365199" cy="892552"/>
          </a:xfrm>
          <a:prstGeom prst="rect">
            <a:avLst/>
          </a:prstGeom>
          <a:noFill/>
        </p:spPr>
        <p:txBody>
          <a:bodyPr wrap="square" rtlCol="0">
            <a:spAutoFit/>
          </a:bodyPr>
          <a:lstStyle/>
          <a:p>
            <a:r>
              <a:rPr lang="es-MX" sz="1300" dirty="0" smtClean="0"/>
              <a:t>Este proyecto tuvo como objetivo transmitir </a:t>
            </a:r>
            <a:r>
              <a:rPr lang="es-MX" sz="1300" dirty="0"/>
              <a:t>la tradición artesanal en barro de la cerámica de Puerto San Pablo de </a:t>
            </a:r>
            <a:r>
              <a:rPr lang="es-MX" sz="1300" dirty="0" smtClean="0"/>
              <a:t>Nandayure, Guanacaste </a:t>
            </a:r>
            <a:r>
              <a:rPr lang="es-MX" sz="1300" dirty="0"/>
              <a:t>a las nuevas generaciones de la comunidad con el fin de que la herencia cultural se fortalezca</a:t>
            </a:r>
            <a:r>
              <a:rPr lang="es-MX" sz="1300" dirty="0" smtClean="0"/>
              <a:t>.</a:t>
            </a:r>
          </a:p>
          <a:p>
            <a:r>
              <a:rPr lang="es-MX" sz="1300" i="1" dirty="0" smtClean="0"/>
              <a:t>San Pablo, Nandayure. Guanacaste</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236095" y="5749237"/>
            <a:ext cx="6385809" cy="692497"/>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4</a:t>
            </a:r>
            <a:r>
              <a:rPr lang="es-MX" sz="1300" dirty="0" smtClean="0"/>
              <a:t>.000.000</a:t>
            </a:r>
          </a:p>
          <a:p>
            <a:r>
              <a:rPr lang="es-MX" sz="1300" dirty="0" smtClean="0"/>
              <a:t>Producto entregado: Catálogo de piezas elaboradas por doña </a:t>
            </a:r>
            <a:r>
              <a:rPr lang="es-MX" sz="1300" dirty="0" err="1" smtClean="0"/>
              <a:t>Zeneida</a:t>
            </a:r>
            <a:r>
              <a:rPr lang="es-MX" sz="1300" dirty="0" smtClean="0"/>
              <a:t> Trejos y doña Claudia Rosales.  Personas capacitadas en la elaboración de piezas de barro y pintura tradicional.</a:t>
            </a:r>
            <a:endParaRPr lang="en-US" sz="1300" dirty="0"/>
          </a:p>
        </p:txBody>
      </p:sp>
      <p:sp>
        <p:nvSpPr>
          <p:cNvPr id="10" name="CuadroTexto 9"/>
          <p:cNvSpPr txBox="1"/>
          <p:nvPr/>
        </p:nvSpPr>
        <p:spPr>
          <a:xfrm>
            <a:off x="205595" y="6695211"/>
            <a:ext cx="6235908" cy="2185214"/>
          </a:xfrm>
          <a:prstGeom prst="rect">
            <a:avLst/>
          </a:prstGeom>
          <a:noFill/>
        </p:spPr>
        <p:txBody>
          <a:bodyPr wrap="square" rtlCol="0">
            <a:spAutoFit/>
          </a:bodyPr>
          <a:lstStyle/>
          <a:p>
            <a:r>
              <a:rPr lang="es-MX" sz="1600" b="1" dirty="0" smtClean="0"/>
              <a:t>Opinión de la becaria</a:t>
            </a:r>
          </a:p>
          <a:p>
            <a:r>
              <a:rPr lang="es-MX" sz="1300" i="1" dirty="0"/>
              <a:t>La principal dificultad fue el poco conocimiento en la parte de tecnología, no sabía cómo usar la computadora, y </a:t>
            </a:r>
            <a:r>
              <a:rPr lang="es-MX" sz="1300" i="1" dirty="0" smtClean="0"/>
              <a:t>tocó </a:t>
            </a:r>
            <a:r>
              <a:rPr lang="es-MX" sz="1300" i="1" dirty="0"/>
              <a:t>asumir, al final pasó de un reto a ser un aprendizaje nuevo, “cosas que no sabía hacer ahora las hago”. En los talleres hubo dificultades porque por el clima (lluvioso) hubo que cambiar varias fechas, el paso era complicado para las personas que venían a los talleres.</a:t>
            </a:r>
          </a:p>
          <a:p>
            <a:r>
              <a:rPr lang="es-MX" sz="1300" i="1" dirty="0"/>
              <a:t>Con respecto a los aprendizajes, el poder compartir con las demás personas, el proceso de ponerse de acuerdo con un grupo, más cuando son </a:t>
            </a:r>
            <a:r>
              <a:rPr lang="es-MX" sz="1300" i="1" dirty="0" smtClean="0"/>
              <a:t>tantos y también el uso de las herramientas.</a:t>
            </a:r>
            <a:endParaRPr lang="es-MX" sz="1300" i="1" dirty="0"/>
          </a:p>
          <a:p>
            <a:endParaRPr lang="es-MX" sz="1600" b="1" dirty="0" smtClean="0"/>
          </a:p>
        </p:txBody>
      </p:sp>
      <p:pic>
        <p:nvPicPr>
          <p:cNvPr id="11" name="Imagen 10"/>
          <p:cNvPicPr>
            <a:picLocks noChangeAspect="1"/>
          </p:cNvPicPr>
          <p:nvPr/>
        </p:nvPicPr>
        <p:blipFill>
          <a:blip r:embed="rId3"/>
          <a:stretch>
            <a:fillRect/>
          </a:stretch>
        </p:blipFill>
        <p:spPr>
          <a:xfrm>
            <a:off x="1063961" y="1104148"/>
            <a:ext cx="4407790" cy="225572"/>
          </a:xfrm>
          <a:prstGeom prst="rect">
            <a:avLst/>
          </a:prstGeom>
        </p:spPr>
      </p:pic>
      <p:sp>
        <p:nvSpPr>
          <p:cNvPr id="13" name="CuadroTexto 12"/>
          <p:cNvSpPr txBox="1"/>
          <p:nvPr/>
        </p:nvSpPr>
        <p:spPr>
          <a:xfrm>
            <a:off x="236095" y="5234150"/>
            <a:ext cx="1869580" cy="261610"/>
          </a:xfrm>
          <a:prstGeom prst="rect">
            <a:avLst/>
          </a:prstGeom>
          <a:noFill/>
        </p:spPr>
        <p:txBody>
          <a:bodyPr wrap="square" rtlCol="0">
            <a:spAutoFit/>
          </a:bodyPr>
          <a:lstStyle/>
          <a:p>
            <a:r>
              <a:rPr lang="es-MX" sz="1100" dirty="0" smtClean="0"/>
              <a:t>Preparación del barro</a:t>
            </a:r>
            <a:endParaRPr lang="en-US" sz="1200" dirty="0"/>
          </a:p>
        </p:txBody>
      </p:sp>
      <p:sp>
        <p:nvSpPr>
          <p:cNvPr id="14" name="CuadroTexto 13"/>
          <p:cNvSpPr txBox="1"/>
          <p:nvPr/>
        </p:nvSpPr>
        <p:spPr>
          <a:xfrm>
            <a:off x="3430584" y="5208583"/>
            <a:ext cx="2745364" cy="261610"/>
          </a:xfrm>
          <a:prstGeom prst="rect">
            <a:avLst/>
          </a:prstGeom>
          <a:noFill/>
        </p:spPr>
        <p:txBody>
          <a:bodyPr wrap="square" rtlCol="0">
            <a:spAutoFit/>
          </a:bodyPr>
          <a:lstStyle/>
          <a:p>
            <a:r>
              <a:rPr lang="es-MX" sz="1100" dirty="0" err="1" smtClean="0"/>
              <a:t>Zeneida</a:t>
            </a:r>
            <a:r>
              <a:rPr lang="es-MX" sz="1100" dirty="0" smtClean="0"/>
              <a:t> Trejos y la portadora Claudia Rosales</a:t>
            </a:r>
            <a:endParaRPr lang="en-US" sz="1200" dirty="0"/>
          </a:p>
        </p:txBody>
      </p:sp>
      <p:pic>
        <p:nvPicPr>
          <p:cNvPr id="16" name="Imagen 15"/>
          <p:cNvPicPr>
            <a:picLocks noChangeAspect="1"/>
          </p:cNvPicPr>
          <p:nvPr/>
        </p:nvPicPr>
        <p:blipFill>
          <a:blip r:embed="rId4"/>
          <a:stretch>
            <a:fillRect/>
          </a:stretch>
        </p:blipFill>
        <p:spPr>
          <a:xfrm>
            <a:off x="296681" y="2204154"/>
            <a:ext cx="2280482" cy="3036408"/>
          </a:xfrm>
          <a:prstGeom prst="rect">
            <a:avLst/>
          </a:prstGeom>
        </p:spPr>
      </p:pic>
      <p:pic>
        <p:nvPicPr>
          <p:cNvPr id="17" name="Imagen 16"/>
          <p:cNvPicPr>
            <a:picLocks noChangeAspect="1"/>
          </p:cNvPicPr>
          <p:nvPr/>
        </p:nvPicPr>
        <p:blipFill>
          <a:blip r:embed="rId5"/>
          <a:stretch>
            <a:fillRect/>
          </a:stretch>
        </p:blipFill>
        <p:spPr>
          <a:xfrm>
            <a:off x="3547213" y="2162201"/>
            <a:ext cx="2249502" cy="3050622"/>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25</a:t>
            </a:fld>
            <a:endParaRPr lang="en-US"/>
          </a:p>
        </p:txBody>
      </p:sp>
    </p:spTree>
    <p:extLst>
      <p:ext uri="{BB962C8B-B14F-4D97-AF65-F5344CB8AC3E}">
        <p14:creationId xmlns:p14="http://schemas.microsoft.com/office/powerpoint/2010/main" val="3009023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793"/>
            <a:ext cx="6858594" cy="9144793"/>
          </a:xfrm>
          <a:prstGeom prst="rect">
            <a:avLst/>
          </a:prstGeom>
        </p:spPr>
      </p:pic>
      <p:sp>
        <p:nvSpPr>
          <p:cNvPr id="3" name="CuadroTexto 2"/>
          <p:cNvSpPr txBox="1"/>
          <p:nvPr/>
        </p:nvSpPr>
        <p:spPr>
          <a:xfrm>
            <a:off x="128220" y="158508"/>
            <a:ext cx="6520721" cy="615553"/>
          </a:xfrm>
          <a:prstGeom prst="rect">
            <a:avLst/>
          </a:prstGeom>
          <a:noFill/>
        </p:spPr>
        <p:txBody>
          <a:bodyPr wrap="square" rtlCol="0">
            <a:spAutoFit/>
          </a:bodyPr>
          <a:lstStyle/>
          <a:p>
            <a:r>
              <a:rPr lang="es-MX" sz="2000" b="1" dirty="0"/>
              <a:t>“Rescate de la pintura de la cerámica chorotega”</a:t>
            </a:r>
            <a:endParaRPr lang="es-MX" sz="2000" b="1" dirty="0" smtClean="0"/>
          </a:p>
          <a:p>
            <a:pPr algn="r"/>
            <a:r>
              <a:rPr lang="es-MX" sz="1400" i="1" dirty="0" smtClean="0"/>
              <a:t>Becaria</a:t>
            </a:r>
            <a:r>
              <a:rPr lang="es-MX" sz="1400" i="1" dirty="0"/>
              <a:t>: </a:t>
            </a:r>
            <a:r>
              <a:rPr lang="es-MX" sz="1400" i="1" dirty="0" smtClean="0"/>
              <a:t>Maribel Sánchez </a:t>
            </a:r>
            <a:r>
              <a:rPr lang="es-MX" sz="1400" i="1" dirty="0" err="1" smtClean="0"/>
              <a:t>Grijalba</a:t>
            </a:r>
            <a:endParaRPr lang="en-US" sz="1400" i="1" dirty="0"/>
          </a:p>
        </p:txBody>
      </p:sp>
      <p:sp>
        <p:nvSpPr>
          <p:cNvPr id="5" name="CuadroTexto 4"/>
          <p:cNvSpPr txBox="1"/>
          <p:nvPr/>
        </p:nvSpPr>
        <p:spPr>
          <a:xfrm>
            <a:off x="196121" y="950781"/>
            <a:ext cx="6365199" cy="892552"/>
          </a:xfrm>
          <a:prstGeom prst="rect">
            <a:avLst/>
          </a:prstGeom>
          <a:noFill/>
        </p:spPr>
        <p:txBody>
          <a:bodyPr wrap="square" rtlCol="0">
            <a:spAutoFit/>
          </a:bodyPr>
          <a:lstStyle/>
          <a:p>
            <a:r>
              <a:rPr lang="es-MX" sz="1300" dirty="0"/>
              <a:t>Promover el rescate de la pintura de la cerámica chorotega por medio de investigación </a:t>
            </a:r>
            <a:r>
              <a:rPr lang="es-MX" sz="1300" dirty="0" smtClean="0"/>
              <a:t>y la </a:t>
            </a:r>
            <a:r>
              <a:rPr lang="es-MX" sz="1300" dirty="0"/>
              <a:t>realización de talleres con la </a:t>
            </a:r>
            <a:r>
              <a:rPr lang="es-MX" sz="1300" dirty="0" smtClean="0"/>
              <a:t>comunidad de San Antonio de Nicoya, Guanacaste, fue el objetivo buscado con este proyecto.</a:t>
            </a:r>
          </a:p>
          <a:p>
            <a:r>
              <a:rPr lang="es-MX" sz="1300" i="1" dirty="0" smtClean="0"/>
              <a:t>Nicoya, Guanacaste</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85815" y="4940732"/>
            <a:ext cx="6385809" cy="892552"/>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4</a:t>
            </a:r>
            <a:r>
              <a:rPr lang="es-MX" sz="1300" dirty="0" smtClean="0"/>
              <a:t>.000.000</a:t>
            </a:r>
          </a:p>
          <a:p>
            <a:r>
              <a:rPr lang="es-MX" sz="1300" dirty="0" smtClean="0"/>
              <a:t>Producto entregado: </a:t>
            </a:r>
            <a:r>
              <a:rPr lang="es-MX" sz="1300" dirty="0"/>
              <a:t>F</a:t>
            </a:r>
            <a:r>
              <a:rPr lang="es-MX" sz="1300" dirty="0" smtClean="0"/>
              <a:t>olleto digital e impreso con la recopilación de las principales técnicas y materiales de la pintura cerámica chorotega.  Exposición temporal en el </a:t>
            </a:r>
            <a:r>
              <a:rPr lang="es-MX" sz="1300" dirty="0" err="1" smtClean="0"/>
              <a:t>Ecomuseo</a:t>
            </a:r>
            <a:r>
              <a:rPr lang="es-MX" sz="1300" dirty="0" smtClean="0"/>
              <a:t> de la Cerámica en Nicoya, Guanacaste. 42 talleres realizados.</a:t>
            </a:r>
            <a:endParaRPr lang="en-US" sz="1300" dirty="0"/>
          </a:p>
        </p:txBody>
      </p:sp>
      <p:sp>
        <p:nvSpPr>
          <p:cNvPr id="10" name="CuadroTexto 9"/>
          <p:cNvSpPr txBox="1"/>
          <p:nvPr/>
        </p:nvSpPr>
        <p:spPr>
          <a:xfrm>
            <a:off x="196121" y="5936781"/>
            <a:ext cx="6235908" cy="2739211"/>
          </a:xfrm>
          <a:prstGeom prst="rect">
            <a:avLst/>
          </a:prstGeom>
          <a:noFill/>
        </p:spPr>
        <p:txBody>
          <a:bodyPr wrap="square" rtlCol="0">
            <a:spAutoFit/>
          </a:bodyPr>
          <a:lstStyle/>
          <a:p>
            <a:r>
              <a:rPr lang="es-MX" sz="1600" b="1" dirty="0" smtClean="0"/>
              <a:t>Opinión de la becaria y asistente</a:t>
            </a:r>
          </a:p>
          <a:p>
            <a:r>
              <a:rPr lang="es-MX" sz="1300" i="1" dirty="0"/>
              <a:t>E</a:t>
            </a:r>
            <a:r>
              <a:rPr lang="es-MX" sz="1300" i="1" dirty="0" smtClean="0"/>
              <a:t>ntre </a:t>
            </a:r>
            <a:r>
              <a:rPr lang="es-MX" sz="1300" i="1" dirty="0"/>
              <a:t>los logros el principal fue que las personas aprendieran lo que se les enseñaba en las clases, esto quedó respaldado por los talleres. Es fundamental rescatar que lo principal fue que las personas que llevaron los talleres de verdad aprendieron, el proceso </a:t>
            </a:r>
            <a:r>
              <a:rPr lang="es-MX" sz="1300" i="1" dirty="0" smtClean="0"/>
              <a:t>inició </a:t>
            </a:r>
            <a:r>
              <a:rPr lang="es-MX" sz="1300" i="1" dirty="0"/>
              <a:t>en marzo/ abril y </a:t>
            </a:r>
            <a:r>
              <a:rPr lang="es-MX" sz="1300" i="1" dirty="0" smtClean="0"/>
              <a:t>terminó </a:t>
            </a:r>
            <a:r>
              <a:rPr lang="es-MX" sz="1300" i="1" dirty="0"/>
              <a:t>en noviembre, los 9 meses permitieron que se cumpliera con el cronograma y </a:t>
            </a:r>
            <a:r>
              <a:rPr lang="es-MX" sz="1300" i="1" dirty="0" smtClean="0"/>
              <a:t>el presupuesto. Algunas </a:t>
            </a:r>
            <a:r>
              <a:rPr lang="es-MX" sz="1300" i="1" dirty="0"/>
              <a:t>de las personas que llevaron lo talleres en la actualidad tienen </a:t>
            </a:r>
            <a:r>
              <a:rPr lang="es-MX" sz="1300" i="1" dirty="0" smtClean="0"/>
              <a:t>trabajo gracias a lo aprendido. </a:t>
            </a:r>
          </a:p>
          <a:p>
            <a:r>
              <a:rPr lang="es-MX" sz="1300" i="1" dirty="0" smtClean="0"/>
              <a:t>Como </a:t>
            </a:r>
            <a:r>
              <a:rPr lang="es-MX" sz="1300" i="1" dirty="0"/>
              <a:t>consejo </a:t>
            </a:r>
            <a:r>
              <a:rPr lang="es-MX" sz="1300" i="1" dirty="0" smtClean="0"/>
              <a:t>a futuros becarios, recomiendo </a:t>
            </a:r>
            <a:r>
              <a:rPr lang="es-MX" sz="1300" i="1" dirty="0"/>
              <a:t>revisar la inversión de tiempo, medir bien los presupuestos y saber que hay ajustes posibles. Otro punto que se recomienda es el de prestar mucha atención a los detalles sobre lo que se está informando desde el MCJ hacia los becarios y </a:t>
            </a:r>
            <a:r>
              <a:rPr lang="es-MX" sz="1300" i="1" dirty="0" smtClean="0"/>
              <a:t>encargados de proyecto.</a:t>
            </a:r>
            <a:endParaRPr lang="es-MX" sz="1300" i="1" dirty="0"/>
          </a:p>
          <a:p>
            <a:r>
              <a:rPr lang="es-MX" sz="1300" i="1" dirty="0" smtClean="0"/>
              <a:t>Nos sentimos satisfechas</a:t>
            </a:r>
            <a:r>
              <a:rPr lang="es-MX" sz="1300" i="1" dirty="0"/>
              <a:t>,  los recursos fueron bastantes y justos, fueron suficientes para todo lo que se necesitó, fue una experiencia muy bonita</a:t>
            </a:r>
            <a:r>
              <a:rPr lang="es-MX" sz="1300" i="1" dirty="0" smtClean="0"/>
              <a:t>.</a:t>
            </a:r>
            <a:endParaRPr lang="es-MX" sz="1600" b="1" i="1" dirty="0" smtClean="0"/>
          </a:p>
        </p:txBody>
      </p:sp>
      <p:pic>
        <p:nvPicPr>
          <p:cNvPr id="11" name="Imagen 10"/>
          <p:cNvPicPr>
            <a:picLocks noChangeAspect="1"/>
          </p:cNvPicPr>
          <p:nvPr/>
        </p:nvPicPr>
        <p:blipFill>
          <a:blip r:embed="rId3"/>
          <a:stretch>
            <a:fillRect/>
          </a:stretch>
        </p:blipFill>
        <p:spPr>
          <a:xfrm>
            <a:off x="1063961" y="815149"/>
            <a:ext cx="4407790" cy="225572"/>
          </a:xfrm>
          <a:prstGeom prst="rect">
            <a:avLst/>
          </a:prstGeom>
        </p:spPr>
      </p:pic>
      <p:sp>
        <p:nvSpPr>
          <p:cNvPr id="13" name="CuadroTexto 12"/>
          <p:cNvSpPr txBox="1"/>
          <p:nvPr/>
        </p:nvSpPr>
        <p:spPr>
          <a:xfrm>
            <a:off x="617694" y="4642242"/>
            <a:ext cx="1869580" cy="261610"/>
          </a:xfrm>
          <a:prstGeom prst="rect">
            <a:avLst/>
          </a:prstGeom>
          <a:noFill/>
        </p:spPr>
        <p:txBody>
          <a:bodyPr wrap="square" rtlCol="0">
            <a:spAutoFit/>
          </a:bodyPr>
          <a:lstStyle/>
          <a:p>
            <a:r>
              <a:rPr lang="es-MX" sz="1100" dirty="0" smtClean="0"/>
              <a:t>Preparación del barro</a:t>
            </a:r>
            <a:endParaRPr lang="en-US" sz="1200" dirty="0"/>
          </a:p>
        </p:txBody>
      </p:sp>
      <p:sp>
        <p:nvSpPr>
          <p:cNvPr id="14" name="CuadroTexto 13"/>
          <p:cNvSpPr txBox="1"/>
          <p:nvPr/>
        </p:nvSpPr>
        <p:spPr>
          <a:xfrm>
            <a:off x="3458980" y="4618434"/>
            <a:ext cx="2102372" cy="264479"/>
          </a:xfrm>
          <a:prstGeom prst="rect">
            <a:avLst/>
          </a:prstGeom>
          <a:noFill/>
        </p:spPr>
        <p:txBody>
          <a:bodyPr wrap="square" rtlCol="0">
            <a:spAutoFit/>
          </a:bodyPr>
          <a:lstStyle/>
          <a:p>
            <a:r>
              <a:rPr lang="es-MX" sz="1100" dirty="0" smtClean="0"/>
              <a:t>Diseños de la pintura chorotega</a:t>
            </a:r>
            <a:endParaRPr lang="en-US" sz="1200" dirty="0"/>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44" y="1939537"/>
            <a:ext cx="1513276" cy="2690268"/>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8570" y="1938024"/>
            <a:ext cx="1495292" cy="2658298"/>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26</a:t>
            </a:fld>
            <a:endParaRPr lang="en-US"/>
          </a:p>
        </p:txBody>
      </p:sp>
    </p:spTree>
    <p:extLst>
      <p:ext uri="{BB962C8B-B14F-4D97-AF65-F5344CB8AC3E}">
        <p14:creationId xmlns:p14="http://schemas.microsoft.com/office/powerpoint/2010/main" val="2029512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793"/>
            <a:ext cx="6858594" cy="9144793"/>
          </a:xfrm>
          <a:prstGeom prst="rect">
            <a:avLst/>
          </a:prstGeom>
        </p:spPr>
      </p:pic>
      <p:sp>
        <p:nvSpPr>
          <p:cNvPr id="3" name="CuadroTexto 2"/>
          <p:cNvSpPr txBox="1"/>
          <p:nvPr/>
        </p:nvSpPr>
        <p:spPr>
          <a:xfrm>
            <a:off x="181128" y="252383"/>
            <a:ext cx="6520721" cy="615553"/>
          </a:xfrm>
          <a:prstGeom prst="rect">
            <a:avLst/>
          </a:prstGeom>
          <a:noFill/>
        </p:spPr>
        <p:txBody>
          <a:bodyPr wrap="square" rtlCol="0">
            <a:spAutoFit/>
          </a:bodyPr>
          <a:lstStyle/>
          <a:p>
            <a:r>
              <a:rPr lang="es-MX" sz="2000" b="1" dirty="0"/>
              <a:t>“Liberia, arte y tradición en cuero”</a:t>
            </a:r>
            <a:endParaRPr lang="es-MX" sz="2000" b="1" dirty="0" smtClean="0"/>
          </a:p>
          <a:p>
            <a:pPr algn="r"/>
            <a:r>
              <a:rPr lang="es-MX" sz="1400" i="1" dirty="0" smtClean="0"/>
              <a:t>Becario: Inocente Morales Zapata </a:t>
            </a:r>
            <a:endParaRPr lang="en-US" sz="1400" i="1" dirty="0"/>
          </a:p>
        </p:txBody>
      </p:sp>
      <p:sp>
        <p:nvSpPr>
          <p:cNvPr id="5" name="CuadroTexto 4"/>
          <p:cNvSpPr txBox="1"/>
          <p:nvPr/>
        </p:nvSpPr>
        <p:spPr>
          <a:xfrm>
            <a:off x="196121" y="1100681"/>
            <a:ext cx="6365199" cy="1092607"/>
          </a:xfrm>
          <a:prstGeom prst="rect">
            <a:avLst/>
          </a:prstGeom>
          <a:noFill/>
        </p:spPr>
        <p:txBody>
          <a:bodyPr wrap="square" rtlCol="0">
            <a:spAutoFit/>
          </a:bodyPr>
          <a:lstStyle/>
          <a:p>
            <a:r>
              <a:rPr lang="es-MX" sz="1300" dirty="0"/>
              <a:t>Realizar una exhibición museográfica itinerante de productos en cuero realizados en la capacitación de talabartería típica y tradicional </a:t>
            </a:r>
            <a:r>
              <a:rPr lang="es-MX" sz="1300" dirty="0" smtClean="0"/>
              <a:t>de Liberia, Guanacaste, que </a:t>
            </a:r>
            <a:r>
              <a:rPr lang="es-MX" sz="1300" dirty="0"/>
              <a:t>contribuya con la salvaguarda y visibilización de esta manifestación del patrimonio cultural </a:t>
            </a:r>
            <a:r>
              <a:rPr lang="es-MX" sz="1300" dirty="0" smtClean="0"/>
              <a:t>intangible fue el objetivo buscado con este proyecto.</a:t>
            </a:r>
          </a:p>
          <a:p>
            <a:r>
              <a:rPr lang="es-MX" sz="1300" i="1" dirty="0" smtClean="0"/>
              <a:t>Liberia, Guanacaste</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81128" y="5863888"/>
            <a:ext cx="6385809" cy="692497"/>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4</a:t>
            </a:r>
            <a:r>
              <a:rPr lang="es-MX" sz="1300" dirty="0" smtClean="0"/>
              <a:t>.000.000</a:t>
            </a:r>
          </a:p>
          <a:p>
            <a:r>
              <a:rPr lang="es-MX" sz="1300" dirty="0" smtClean="0"/>
              <a:t>Producto entregado: Una exposición museográfica y una Guía para la elaboración de exposiciones en contextos comunitarios </a:t>
            </a:r>
            <a:endParaRPr lang="en-US" sz="1300" dirty="0"/>
          </a:p>
        </p:txBody>
      </p:sp>
      <p:sp>
        <p:nvSpPr>
          <p:cNvPr id="10" name="CuadroTexto 9"/>
          <p:cNvSpPr txBox="1"/>
          <p:nvPr/>
        </p:nvSpPr>
        <p:spPr>
          <a:xfrm>
            <a:off x="208887" y="6594038"/>
            <a:ext cx="6339666" cy="2585323"/>
          </a:xfrm>
          <a:prstGeom prst="rect">
            <a:avLst/>
          </a:prstGeom>
          <a:noFill/>
        </p:spPr>
        <p:txBody>
          <a:bodyPr wrap="square" rtlCol="0">
            <a:spAutoFit/>
          </a:bodyPr>
          <a:lstStyle/>
          <a:p>
            <a:r>
              <a:rPr lang="es-MX" sz="1600" b="1" dirty="0" smtClean="0"/>
              <a:t>Opinión del becario</a:t>
            </a:r>
          </a:p>
          <a:p>
            <a:r>
              <a:rPr lang="es-MX" sz="1300" i="1" dirty="0" smtClean="0"/>
              <a:t>Es </a:t>
            </a:r>
            <a:r>
              <a:rPr lang="es-MX" sz="1300" i="1" dirty="0"/>
              <a:t>muy importante darle seguimiento a los proyectos de talabartería, porque es una actividad que está en vías del olvido, es un rescate de tradiciones, costumbres y otros. </a:t>
            </a:r>
            <a:r>
              <a:rPr lang="es-MX" sz="1300" i="1" dirty="0" smtClean="0"/>
              <a:t>Esta </a:t>
            </a:r>
            <a:r>
              <a:rPr lang="es-MX" sz="1300" i="1" dirty="0"/>
              <a:t>nueva oportunidad que </a:t>
            </a:r>
            <a:r>
              <a:rPr lang="es-MX" sz="1300" i="1" dirty="0" smtClean="0"/>
              <a:t>tuvimos </a:t>
            </a:r>
            <a:r>
              <a:rPr lang="es-MX" sz="1300" i="1" dirty="0"/>
              <a:t>fue muy importante porque por medio de las exposiciones mucha gente conoce el </a:t>
            </a:r>
            <a:r>
              <a:rPr lang="es-MX" sz="1300" i="1" dirty="0" smtClean="0"/>
              <a:t>quehacer, las piezas y para qué se usan </a:t>
            </a:r>
            <a:r>
              <a:rPr lang="es-MX" sz="1300" i="1" dirty="0"/>
              <a:t>y las tradiciones de la provincia en general. </a:t>
            </a:r>
            <a:r>
              <a:rPr lang="es-MX" sz="1300" i="1" dirty="0" smtClean="0"/>
              <a:t>La talabartería </a:t>
            </a:r>
            <a:r>
              <a:rPr lang="es-MX" sz="1300" i="1" dirty="0"/>
              <a:t>es una actividad familiar, esto hace que tome particular relevancia en la dinámica actual, la necesidad de exposiciones, y otros es fundamental</a:t>
            </a:r>
            <a:r>
              <a:rPr lang="es-MX" sz="1300" i="1" dirty="0" smtClean="0"/>
              <a:t>.</a:t>
            </a:r>
          </a:p>
          <a:p>
            <a:endParaRPr lang="es-MX" sz="1300" i="1" dirty="0"/>
          </a:p>
          <a:p>
            <a:r>
              <a:rPr lang="es-MX" sz="1300" i="1" dirty="0" smtClean="0"/>
              <a:t>En la ejecución de los proyectos es importante </a:t>
            </a:r>
            <a:r>
              <a:rPr lang="es-MX" sz="1300" i="1" dirty="0"/>
              <a:t>el tema de la mediación entre el portador y la persona asistente</a:t>
            </a:r>
            <a:r>
              <a:rPr lang="es-MX" sz="1300" i="1" dirty="0" smtClean="0"/>
              <a:t>. Es fundamental dar a conocer lo que se hace desde cada proyecto.</a:t>
            </a:r>
          </a:p>
          <a:p>
            <a:endParaRPr lang="es-MX" sz="1600" b="1" dirty="0" smtClean="0"/>
          </a:p>
        </p:txBody>
      </p:sp>
      <p:pic>
        <p:nvPicPr>
          <p:cNvPr id="11" name="Imagen 10"/>
          <p:cNvPicPr>
            <a:picLocks noChangeAspect="1"/>
          </p:cNvPicPr>
          <p:nvPr/>
        </p:nvPicPr>
        <p:blipFill>
          <a:blip r:embed="rId3"/>
          <a:stretch>
            <a:fillRect/>
          </a:stretch>
        </p:blipFill>
        <p:spPr>
          <a:xfrm>
            <a:off x="1063961" y="905089"/>
            <a:ext cx="4407790" cy="225572"/>
          </a:xfrm>
          <a:prstGeom prst="rect">
            <a:avLst/>
          </a:prstGeom>
        </p:spPr>
      </p:pic>
      <p:sp>
        <p:nvSpPr>
          <p:cNvPr id="14" name="CuadroTexto 13"/>
          <p:cNvSpPr txBox="1"/>
          <p:nvPr/>
        </p:nvSpPr>
        <p:spPr>
          <a:xfrm>
            <a:off x="1880563" y="5506575"/>
            <a:ext cx="2226739" cy="261610"/>
          </a:xfrm>
          <a:prstGeom prst="rect">
            <a:avLst/>
          </a:prstGeom>
          <a:noFill/>
        </p:spPr>
        <p:txBody>
          <a:bodyPr wrap="square" rtlCol="0">
            <a:spAutoFit/>
          </a:bodyPr>
          <a:lstStyle/>
          <a:p>
            <a:r>
              <a:rPr lang="es-MX" sz="1100" dirty="0" smtClean="0"/>
              <a:t>Fotografías de exposiciones</a:t>
            </a:r>
            <a:endParaRPr lang="en-US" sz="1200" dirty="0"/>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680" y="2393289"/>
            <a:ext cx="2251647" cy="3002195"/>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2980" y="2381957"/>
            <a:ext cx="2268644" cy="3024858"/>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27</a:t>
            </a:fld>
            <a:endParaRPr lang="en-US"/>
          </a:p>
        </p:txBody>
      </p:sp>
    </p:spTree>
    <p:extLst>
      <p:ext uri="{BB962C8B-B14F-4D97-AF65-F5344CB8AC3E}">
        <p14:creationId xmlns:p14="http://schemas.microsoft.com/office/powerpoint/2010/main" val="3334082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2290148" y="3523368"/>
            <a:ext cx="1927131" cy="784830"/>
          </a:xfrm>
          <a:prstGeom prst="rect">
            <a:avLst/>
          </a:prstGeom>
        </p:spPr>
        <p:txBody>
          <a:bodyPr wrap="none">
            <a:spAutoFit/>
          </a:bodyPr>
          <a:lstStyle/>
          <a:p>
            <a:r>
              <a:rPr lang="en-US" sz="4500" dirty="0" err="1" smtClean="0">
                <a:latin typeface="Stencil" panose="040409050D0802020404" pitchFamily="82" charset="0"/>
                <a:ea typeface="+mj-ea"/>
                <a:cs typeface="+mj-cs"/>
              </a:rPr>
              <a:t>limón</a:t>
            </a:r>
            <a:endParaRPr lang="en-US" sz="4500" dirty="0">
              <a:latin typeface="Stencil" panose="040409050D0802020404" pitchFamily="82" charset="0"/>
              <a:ea typeface="+mj-ea"/>
              <a:cs typeface="+mj-cs"/>
            </a:endParaRP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28</a:t>
            </a:fld>
            <a:endParaRPr lang="en-US"/>
          </a:p>
        </p:txBody>
      </p:sp>
    </p:spTree>
    <p:extLst>
      <p:ext uri="{BB962C8B-B14F-4D97-AF65-F5344CB8AC3E}">
        <p14:creationId xmlns:p14="http://schemas.microsoft.com/office/powerpoint/2010/main" val="3763919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90245"/>
            <a:ext cx="6858594" cy="9144793"/>
          </a:xfrm>
          <a:prstGeom prst="rect">
            <a:avLst/>
          </a:prstGeom>
        </p:spPr>
      </p:pic>
      <p:sp>
        <p:nvSpPr>
          <p:cNvPr id="3" name="CuadroTexto 2"/>
          <p:cNvSpPr txBox="1"/>
          <p:nvPr/>
        </p:nvSpPr>
        <p:spPr>
          <a:xfrm>
            <a:off x="149902" y="152595"/>
            <a:ext cx="6520721" cy="615553"/>
          </a:xfrm>
          <a:prstGeom prst="rect">
            <a:avLst/>
          </a:prstGeom>
          <a:noFill/>
        </p:spPr>
        <p:txBody>
          <a:bodyPr wrap="square" rtlCol="0">
            <a:spAutoFit/>
          </a:bodyPr>
          <a:lstStyle/>
          <a:p>
            <a:r>
              <a:rPr lang="es-MX" sz="2000" b="1" dirty="0"/>
              <a:t>“El Quijongo Caribeño un Instrumento Ancestral”</a:t>
            </a:r>
            <a:endParaRPr lang="es-MX" sz="2000" b="1" dirty="0" smtClean="0"/>
          </a:p>
          <a:p>
            <a:pPr algn="r"/>
            <a:r>
              <a:rPr lang="es-MX" sz="1400" i="1" dirty="0" smtClean="0"/>
              <a:t>Becario: Heyner </a:t>
            </a:r>
            <a:r>
              <a:rPr lang="es-MX" sz="1400" i="1" dirty="0"/>
              <a:t>Rivera </a:t>
            </a:r>
            <a:r>
              <a:rPr lang="es-MX" sz="1400" i="1" dirty="0" smtClean="0"/>
              <a:t>Álvarez</a:t>
            </a:r>
            <a:endParaRPr lang="en-US" sz="1400" i="1" dirty="0"/>
          </a:p>
        </p:txBody>
      </p:sp>
      <p:sp>
        <p:nvSpPr>
          <p:cNvPr id="5" name="CuadroTexto 4"/>
          <p:cNvSpPr txBox="1"/>
          <p:nvPr/>
        </p:nvSpPr>
        <p:spPr>
          <a:xfrm>
            <a:off x="223911" y="951794"/>
            <a:ext cx="6365199" cy="892552"/>
          </a:xfrm>
          <a:prstGeom prst="rect">
            <a:avLst/>
          </a:prstGeom>
          <a:noFill/>
        </p:spPr>
        <p:txBody>
          <a:bodyPr wrap="square" rtlCol="0">
            <a:spAutoFit/>
          </a:bodyPr>
          <a:lstStyle/>
          <a:p>
            <a:r>
              <a:rPr lang="es-MX" sz="1300" dirty="0" smtClean="0"/>
              <a:t>El proyecto buscó generar </a:t>
            </a:r>
            <a:r>
              <a:rPr lang="es-MX" sz="1300" dirty="0"/>
              <a:t>procesos de enseñanza-aprendizaje enfocados en la confección y ejecución del quijongo caribeño con jóvenes de la comunidad de </a:t>
            </a:r>
            <a:r>
              <a:rPr lang="es-MX" sz="1300" dirty="0" smtClean="0"/>
              <a:t>Cahuita, </a:t>
            </a:r>
            <a:r>
              <a:rPr lang="es-MX" sz="1300" dirty="0"/>
              <a:t>para el fortalecimiento de la transmisión intergeneracional del </a:t>
            </a:r>
            <a:r>
              <a:rPr lang="es-MX" sz="1300" dirty="0" err="1"/>
              <a:t>calypso</a:t>
            </a:r>
            <a:r>
              <a:rPr lang="es-MX" sz="1300" dirty="0"/>
              <a:t> limonense</a:t>
            </a:r>
            <a:r>
              <a:rPr lang="es-MX" sz="1300" dirty="0" smtClean="0"/>
              <a:t>.</a:t>
            </a:r>
          </a:p>
          <a:p>
            <a:r>
              <a:rPr lang="es-MX" sz="1300" i="1" dirty="0" smtClean="0"/>
              <a:t>Cahuita, Limón</a:t>
            </a:r>
            <a:r>
              <a:rPr lang="es-MX" sz="1300" dirty="0" smtClean="0"/>
              <a:t>. </a:t>
            </a:r>
            <a:endParaRPr lang="en-US" sz="1300"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96121" y="4343108"/>
            <a:ext cx="6385809" cy="692497"/>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4</a:t>
            </a:r>
            <a:r>
              <a:rPr lang="es-MX" sz="1300" dirty="0" smtClean="0"/>
              <a:t>.000.000</a:t>
            </a:r>
          </a:p>
          <a:p>
            <a:r>
              <a:rPr lang="es-MX" sz="1300" dirty="0" smtClean="0"/>
              <a:t>Producto entregado: 6 </a:t>
            </a:r>
            <a:r>
              <a:rPr lang="es-MX" sz="1300" dirty="0"/>
              <a:t>q</a:t>
            </a:r>
            <a:r>
              <a:rPr lang="es-MX" sz="1300" dirty="0" smtClean="0"/>
              <a:t>uijongos caribeños. 8 niños/as capacitados/as. Ejecución de 4 piezas del grupo </a:t>
            </a:r>
            <a:r>
              <a:rPr lang="es-MX" sz="1300" dirty="0" err="1" smtClean="0"/>
              <a:t>Kawe</a:t>
            </a:r>
            <a:r>
              <a:rPr lang="es-MX" sz="1300" dirty="0" smtClean="0"/>
              <a:t> Calipso. </a:t>
            </a:r>
            <a:r>
              <a:rPr lang="es-MX" sz="1300" dirty="0"/>
              <a:t> </a:t>
            </a:r>
            <a:r>
              <a:rPr lang="es-MX" sz="1300" dirty="0" smtClean="0"/>
              <a:t>Audiovisual del proceso.</a:t>
            </a:r>
            <a:endParaRPr lang="en-US" sz="1300" dirty="0"/>
          </a:p>
        </p:txBody>
      </p:sp>
      <p:sp>
        <p:nvSpPr>
          <p:cNvPr id="10" name="CuadroTexto 9"/>
          <p:cNvSpPr txBox="1"/>
          <p:nvPr/>
        </p:nvSpPr>
        <p:spPr>
          <a:xfrm>
            <a:off x="191749" y="5122354"/>
            <a:ext cx="6474502" cy="3539430"/>
          </a:xfrm>
          <a:prstGeom prst="rect">
            <a:avLst/>
          </a:prstGeom>
          <a:noFill/>
        </p:spPr>
        <p:txBody>
          <a:bodyPr wrap="square" rtlCol="0">
            <a:spAutoFit/>
          </a:bodyPr>
          <a:lstStyle/>
          <a:p>
            <a:r>
              <a:rPr lang="es-MX" sz="1600" b="1" dirty="0" smtClean="0"/>
              <a:t>Opinión del becario</a:t>
            </a:r>
          </a:p>
          <a:p>
            <a:r>
              <a:rPr lang="es-MX" sz="1300" i="1" dirty="0"/>
              <a:t>Hubo un gran compromiso de parte de los (as) estudiantes por aprender la ejecución del Quijongo Caribeño, compromiso propiciado principalmente al ser involucrados (as) desde un inicio en su fabricación. Desde la perspectiva pedagógica es muy importante el trabajo en equipo entre los docentes, padres de familia y estudiantes para poder alcanzar los objetivos </a:t>
            </a:r>
            <a:r>
              <a:rPr lang="es-MX" sz="1300" i="1" dirty="0" smtClean="0"/>
              <a:t>propuestos, por </a:t>
            </a:r>
            <a:r>
              <a:rPr lang="es-MX" sz="1300" i="1" dirty="0"/>
              <a:t>lo que aprendimos que la motivación y mejora constante va a depender siempre de la estabilidad de este tridente.</a:t>
            </a:r>
          </a:p>
          <a:p>
            <a:r>
              <a:rPr lang="es-MX" sz="1300" i="1" dirty="0" smtClean="0"/>
              <a:t>Los </a:t>
            </a:r>
            <a:r>
              <a:rPr lang="es-MX" sz="1300" i="1" dirty="0"/>
              <a:t>(as) estudiantes han demostrado que se puede abarcar la música desde el oído-memorización y luego complementariamente desde la escritura, tomando como esencia la construcción musical a la que se han sometido tradicionalmente los calypsonians por años en el Sur de nuestro caribe costarricense. Por lo que concluimos también que el abordaje de la música desde la escritura es importante, pero debería ser un complemento a la empírea y no un fin último.</a:t>
            </a:r>
          </a:p>
          <a:p>
            <a:r>
              <a:rPr lang="es-MX" sz="1300" i="1" dirty="0" smtClean="0"/>
              <a:t>Una </a:t>
            </a:r>
            <a:r>
              <a:rPr lang="es-MX" sz="1300" i="1" dirty="0"/>
              <a:t>bella experiencia fue que el abordaje del repertorio musical del compositor y cantautor Dany Williams por parte de los </a:t>
            </a:r>
            <a:r>
              <a:rPr lang="es-MX" sz="1300" i="1" dirty="0" smtClean="0"/>
              <a:t>y las </a:t>
            </a:r>
            <a:r>
              <a:rPr lang="es-MX" sz="1300" i="1" dirty="0"/>
              <a:t>estudiantes le dio otro aire al sonido tradicional que solemos escuchar; renovándolo y enriqueciéndolo así con ideas nuevas, colocando al </a:t>
            </a:r>
            <a:r>
              <a:rPr lang="es-MX" sz="1300" i="1" dirty="0" err="1"/>
              <a:t>calypso</a:t>
            </a:r>
            <a:r>
              <a:rPr lang="es-MX" sz="1300" i="1" dirty="0"/>
              <a:t> en un plano de transformación </a:t>
            </a:r>
            <a:r>
              <a:rPr lang="es-MX" sz="1300" i="1" dirty="0" smtClean="0"/>
              <a:t>constante. </a:t>
            </a:r>
            <a:endParaRPr lang="es-MX" sz="1600" b="1" i="1" dirty="0" smtClean="0"/>
          </a:p>
        </p:txBody>
      </p:sp>
      <p:pic>
        <p:nvPicPr>
          <p:cNvPr id="11" name="Imagen 10"/>
          <p:cNvPicPr>
            <a:picLocks noChangeAspect="1"/>
          </p:cNvPicPr>
          <p:nvPr/>
        </p:nvPicPr>
        <p:blipFill>
          <a:blip r:embed="rId3"/>
          <a:stretch>
            <a:fillRect/>
          </a:stretch>
        </p:blipFill>
        <p:spPr>
          <a:xfrm>
            <a:off x="1063961" y="786238"/>
            <a:ext cx="4407790" cy="225572"/>
          </a:xfrm>
          <a:prstGeom prst="rect">
            <a:avLst/>
          </a:prstGeom>
        </p:spPr>
      </p:pic>
      <p:sp>
        <p:nvSpPr>
          <p:cNvPr id="14" name="CuadroTexto 13"/>
          <p:cNvSpPr txBox="1"/>
          <p:nvPr/>
        </p:nvSpPr>
        <p:spPr>
          <a:xfrm>
            <a:off x="223911" y="4025971"/>
            <a:ext cx="2226739" cy="261610"/>
          </a:xfrm>
          <a:prstGeom prst="rect">
            <a:avLst/>
          </a:prstGeom>
          <a:noFill/>
        </p:spPr>
        <p:txBody>
          <a:bodyPr wrap="square" rtlCol="0">
            <a:spAutoFit/>
          </a:bodyPr>
          <a:lstStyle/>
          <a:p>
            <a:r>
              <a:rPr lang="es-MX" sz="1100" dirty="0" smtClean="0"/>
              <a:t>Elaboración de quijongo caribeño</a:t>
            </a:r>
            <a:endParaRPr lang="en-US" sz="1200" dirty="0"/>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21" y="2002287"/>
            <a:ext cx="2071765" cy="1984362"/>
          </a:xfrm>
          <a:prstGeom prst="rect">
            <a:avLst/>
          </a:prstGeom>
        </p:spPr>
      </p:pic>
      <p:pic>
        <p:nvPicPr>
          <p:cNvPr id="7" name="Imagen 6"/>
          <p:cNvPicPr>
            <a:picLocks noChangeAspect="1"/>
          </p:cNvPicPr>
          <p:nvPr/>
        </p:nvPicPr>
        <p:blipFill>
          <a:blip r:embed="rId5"/>
          <a:stretch>
            <a:fillRect/>
          </a:stretch>
        </p:blipFill>
        <p:spPr>
          <a:xfrm>
            <a:off x="2518895" y="2009902"/>
            <a:ext cx="3723308" cy="1653118"/>
          </a:xfrm>
          <a:prstGeom prst="rect">
            <a:avLst/>
          </a:prstGeom>
        </p:spPr>
      </p:pic>
      <p:sp>
        <p:nvSpPr>
          <p:cNvPr id="13" name="CuadroTexto 12"/>
          <p:cNvSpPr txBox="1"/>
          <p:nvPr/>
        </p:nvSpPr>
        <p:spPr>
          <a:xfrm>
            <a:off x="2422860" y="3685835"/>
            <a:ext cx="3723308" cy="430887"/>
          </a:xfrm>
          <a:prstGeom prst="rect">
            <a:avLst/>
          </a:prstGeom>
          <a:noFill/>
        </p:spPr>
        <p:txBody>
          <a:bodyPr wrap="square" rtlCol="0">
            <a:spAutoFit/>
          </a:bodyPr>
          <a:lstStyle/>
          <a:p>
            <a:r>
              <a:rPr lang="es-MX" sz="1100" dirty="0" smtClean="0"/>
              <a:t>Concierto de cierre en el Centro Educativo Complementaria de Cahuita, Limón.</a:t>
            </a:r>
            <a:endParaRPr lang="en-US" sz="1200" dirty="0"/>
          </a:p>
        </p:txBody>
      </p:sp>
      <p:sp>
        <p:nvSpPr>
          <p:cNvPr id="12" name="Marcador de número de diapositiva 11"/>
          <p:cNvSpPr>
            <a:spLocks noGrp="1"/>
          </p:cNvSpPr>
          <p:nvPr>
            <p:ph type="sldNum" sz="quarter" idx="12"/>
          </p:nvPr>
        </p:nvSpPr>
        <p:spPr/>
        <p:txBody>
          <a:bodyPr/>
          <a:lstStyle/>
          <a:p>
            <a:fld id="{63EFAB48-2743-4237-9C33-000BCCD20EDC}" type="slidenum">
              <a:rPr lang="en-US" smtClean="0"/>
              <a:t>29</a:t>
            </a:fld>
            <a:endParaRPr lang="en-US"/>
          </a:p>
        </p:txBody>
      </p:sp>
    </p:spTree>
    <p:extLst>
      <p:ext uri="{BB962C8B-B14F-4D97-AF65-F5344CB8AC3E}">
        <p14:creationId xmlns:p14="http://schemas.microsoft.com/office/powerpoint/2010/main" val="3720020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6858000" cy="9143999"/>
          </a:xfrm>
          <a:prstGeom prst="rect">
            <a:avLst/>
          </a:prstGeom>
        </p:spPr>
      </p:pic>
      <p:sp>
        <p:nvSpPr>
          <p:cNvPr id="2" name="Título 1"/>
          <p:cNvSpPr>
            <a:spLocks noGrp="1"/>
          </p:cNvSpPr>
          <p:nvPr>
            <p:ph type="title"/>
          </p:nvPr>
        </p:nvSpPr>
        <p:spPr>
          <a:xfrm>
            <a:off x="306596" y="3005184"/>
            <a:ext cx="5915025" cy="1767417"/>
          </a:xfrm>
        </p:spPr>
        <p:txBody>
          <a:bodyPr>
            <a:normAutofit/>
          </a:bodyPr>
          <a:lstStyle/>
          <a:p>
            <a:pPr algn="r"/>
            <a:r>
              <a:rPr lang="es-CR" sz="2000" i="1" dirty="0"/>
              <a:t>Extendemos un agradecimiento especial a todas las personas portadoras de tradición, a las personas líderes y a las personas gestoras que se encargan de fortalecer </a:t>
            </a:r>
            <a:r>
              <a:rPr lang="es-CR" sz="2000" i="1" dirty="0" smtClean="0"/>
              <a:t>el patrimonio cultural inmaterial en </a:t>
            </a:r>
            <a:r>
              <a:rPr lang="es-CR" sz="2000" i="1" dirty="0"/>
              <a:t>sus comunidades.</a:t>
            </a:r>
            <a:r>
              <a:rPr lang="en-US" sz="2000" dirty="0"/>
              <a:t/>
            </a:r>
            <a:br>
              <a:rPr lang="en-US" sz="2000" dirty="0"/>
            </a:br>
            <a:r>
              <a:rPr lang="es-CR" sz="2000" b="1" i="1" dirty="0"/>
              <a:t>Equipo Becas Taller</a:t>
            </a:r>
            <a:endParaRPr lang="en-US" sz="2000" b="1" dirty="0"/>
          </a:p>
        </p:txBody>
      </p:sp>
      <p:pic>
        <p:nvPicPr>
          <p:cNvPr id="7" name="Imagen 6"/>
          <p:cNvPicPr>
            <a:picLocks noChangeAspect="1"/>
          </p:cNvPicPr>
          <p:nvPr/>
        </p:nvPicPr>
        <p:blipFill>
          <a:blip r:embed="rId3"/>
          <a:stretch>
            <a:fillRect/>
          </a:stretch>
        </p:blipFill>
        <p:spPr>
          <a:xfrm>
            <a:off x="-237254" y="6023306"/>
            <a:ext cx="2505673" cy="3243353"/>
          </a:xfrm>
          <a:prstGeom prst="rect">
            <a:avLst/>
          </a:prstGeom>
        </p:spPr>
      </p:pic>
      <p:sp>
        <p:nvSpPr>
          <p:cNvPr id="3" name="Marcador de número de diapositiva 2"/>
          <p:cNvSpPr>
            <a:spLocks noGrp="1"/>
          </p:cNvSpPr>
          <p:nvPr>
            <p:ph type="sldNum" sz="quarter" idx="12"/>
          </p:nvPr>
        </p:nvSpPr>
        <p:spPr/>
        <p:txBody>
          <a:bodyPr/>
          <a:lstStyle/>
          <a:p>
            <a:fld id="{63EFAB48-2743-4237-9C33-000BCCD20EDC}" type="slidenum">
              <a:rPr lang="en-US" smtClean="0"/>
              <a:t>3</a:t>
            </a:fld>
            <a:endParaRPr lang="en-US"/>
          </a:p>
        </p:txBody>
      </p:sp>
    </p:spTree>
    <p:extLst>
      <p:ext uri="{BB962C8B-B14F-4D97-AF65-F5344CB8AC3E}">
        <p14:creationId xmlns:p14="http://schemas.microsoft.com/office/powerpoint/2010/main" val="3445157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32146"/>
            <a:ext cx="6858594" cy="9144793"/>
          </a:xfrm>
          <a:prstGeom prst="rect">
            <a:avLst/>
          </a:prstGeom>
        </p:spPr>
      </p:pic>
      <p:sp>
        <p:nvSpPr>
          <p:cNvPr id="3" name="CuadroTexto 2"/>
          <p:cNvSpPr txBox="1"/>
          <p:nvPr/>
        </p:nvSpPr>
        <p:spPr>
          <a:xfrm>
            <a:off x="149902" y="383043"/>
            <a:ext cx="6520721" cy="615553"/>
          </a:xfrm>
          <a:prstGeom prst="rect">
            <a:avLst/>
          </a:prstGeom>
          <a:noFill/>
        </p:spPr>
        <p:txBody>
          <a:bodyPr wrap="square" rtlCol="0">
            <a:spAutoFit/>
          </a:bodyPr>
          <a:lstStyle/>
          <a:p>
            <a:r>
              <a:rPr lang="es-MX" sz="2000" b="1" dirty="0"/>
              <a:t>“</a:t>
            </a:r>
            <a:r>
              <a:rPr lang="es-MX" sz="2000" b="1" dirty="0" err="1"/>
              <a:t>Ekpí</a:t>
            </a:r>
            <a:r>
              <a:rPr lang="es-MX" sz="2000" b="1" dirty="0"/>
              <a:t> </a:t>
            </a:r>
            <a:r>
              <a:rPr lang="es-MX" sz="2000" b="1" dirty="0" err="1"/>
              <a:t>Íyueké</a:t>
            </a:r>
            <a:r>
              <a:rPr lang="es-MX" sz="2000" b="1" dirty="0"/>
              <a:t> </a:t>
            </a:r>
            <a:r>
              <a:rPr lang="es-MX" sz="2000" b="1" dirty="0" err="1"/>
              <a:t>Ka</a:t>
            </a:r>
            <a:r>
              <a:rPr lang="es-MX" sz="2000" b="1" dirty="0"/>
              <a:t> </a:t>
            </a:r>
            <a:r>
              <a:rPr lang="es-MX" sz="2000" b="1" dirty="0" err="1"/>
              <a:t>Íachikí</a:t>
            </a:r>
            <a:r>
              <a:rPr lang="es-MX" sz="2000" b="1" dirty="0"/>
              <a:t> (¡Así se hacía antes!)”</a:t>
            </a:r>
            <a:endParaRPr lang="es-MX" sz="2000" b="1" dirty="0" smtClean="0"/>
          </a:p>
          <a:p>
            <a:pPr algn="r"/>
            <a:r>
              <a:rPr lang="es-MX" sz="1400" i="1" dirty="0" smtClean="0"/>
              <a:t>Becaria: </a:t>
            </a:r>
            <a:r>
              <a:rPr lang="es-MX" sz="1400" i="1" dirty="0"/>
              <a:t>Xiomara </a:t>
            </a:r>
            <a:r>
              <a:rPr lang="es-MX" sz="1400" i="1" dirty="0" err="1"/>
              <a:t>Mayela</a:t>
            </a:r>
            <a:r>
              <a:rPr lang="es-MX" sz="1400" i="1" dirty="0"/>
              <a:t> </a:t>
            </a:r>
            <a:r>
              <a:rPr lang="es-MX" sz="1400" i="1" dirty="0" err="1"/>
              <a:t>Cabraca</a:t>
            </a:r>
            <a:r>
              <a:rPr lang="es-MX" sz="1400" i="1" dirty="0"/>
              <a:t> </a:t>
            </a:r>
            <a:r>
              <a:rPr lang="es-MX" sz="1400" i="1" dirty="0" err="1" smtClean="0"/>
              <a:t>Cabraca</a:t>
            </a:r>
            <a:endParaRPr lang="en-US" sz="1400" i="1" dirty="0"/>
          </a:p>
        </p:txBody>
      </p:sp>
      <p:sp>
        <p:nvSpPr>
          <p:cNvPr id="5" name="CuadroTexto 4"/>
          <p:cNvSpPr txBox="1"/>
          <p:nvPr/>
        </p:nvSpPr>
        <p:spPr>
          <a:xfrm>
            <a:off x="196121" y="1265571"/>
            <a:ext cx="6365199" cy="892552"/>
          </a:xfrm>
          <a:prstGeom prst="rect">
            <a:avLst/>
          </a:prstGeom>
          <a:noFill/>
        </p:spPr>
        <p:txBody>
          <a:bodyPr wrap="square" rtlCol="0">
            <a:spAutoFit/>
          </a:bodyPr>
          <a:lstStyle/>
          <a:p>
            <a:r>
              <a:rPr lang="es-MX" sz="1300" dirty="0" smtClean="0"/>
              <a:t>Con el proyecto se creó </a:t>
            </a:r>
            <a:r>
              <a:rPr lang="es-MX" sz="1300" dirty="0"/>
              <a:t>un espacio en la Finca Integral Buena Esperanza donde ciudadanos de la comunidad puedan participar en el rescate del conocimiento ancestral de cómo nuestros </a:t>
            </a:r>
            <a:r>
              <a:rPr lang="es-MX" sz="1300" dirty="0" err="1"/>
              <a:t>kekepa</a:t>
            </a:r>
            <a:r>
              <a:rPr lang="es-MX" sz="1300" dirty="0"/>
              <a:t> </a:t>
            </a:r>
            <a:r>
              <a:rPr lang="es-MX" sz="1300" dirty="0" smtClean="0"/>
              <a:t>indígenas </a:t>
            </a:r>
            <a:r>
              <a:rPr lang="es-MX" sz="1300" dirty="0"/>
              <a:t>Bribris vivían con los recursos que la naturaleza nos brinda</a:t>
            </a:r>
            <a:r>
              <a:rPr lang="es-MX" sz="1300" i="1" dirty="0"/>
              <a:t>. </a:t>
            </a:r>
            <a:r>
              <a:rPr lang="es-MX" sz="1300" i="1" dirty="0" smtClean="0"/>
              <a:t>Bratsi, Talamanca. Limón</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217357" y="4807279"/>
            <a:ext cx="6385809" cy="492443"/>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4</a:t>
            </a:r>
            <a:r>
              <a:rPr lang="es-MX" sz="1300" dirty="0" smtClean="0"/>
              <a:t>.000.000</a:t>
            </a:r>
          </a:p>
          <a:p>
            <a:r>
              <a:rPr lang="es-MX" sz="1300" dirty="0" smtClean="0"/>
              <a:t>Producto entregado: Un folleto con la información dada en los talleres</a:t>
            </a:r>
            <a:endParaRPr lang="en-US" sz="1300" dirty="0"/>
          </a:p>
        </p:txBody>
      </p:sp>
      <p:sp>
        <p:nvSpPr>
          <p:cNvPr id="10" name="CuadroTexto 9"/>
          <p:cNvSpPr txBox="1"/>
          <p:nvPr/>
        </p:nvSpPr>
        <p:spPr>
          <a:xfrm>
            <a:off x="217357" y="5674568"/>
            <a:ext cx="6474502" cy="2985433"/>
          </a:xfrm>
          <a:prstGeom prst="rect">
            <a:avLst/>
          </a:prstGeom>
          <a:noFill/>
        </p:spPr>
        <p:txBody>
          <a:bodyPr wrap="square" rtlCol="0">
            <a:spAutoFit/>
          </a:bodyPr>
          <a:lstStyle/>
          <a:p>
            <a:r>
              <a:rPr lang="es-MX" sz="1600" b="1" dirty="0" smtClean="0"/>
              <a:t>Opinión de la becaria</a:t>
            </a:r>
          </a:p>
          <a:p>
            <a:r>
              <a:rPr lang="es-MX" sz="1300" i="1" dirty="0" smtClean="0"/>
              <a:t>El </a:t>
            </a:r>
            <a:r>
              <a:rPr lang="es-MX" sz="1300" i="1" dirty="0"/>
              <a:t>proyecto se finalizó con gran satisfacción ya que se logró cumplir con los objetivos establecidos. Además, hubo gran participación de la </a:t>
            </a:r>
            <a:r>
              <a:rPr lang="es-MX" sz="1300" i="1" dirty="0" smtClean="0"/>
              <a:t>población </a:t>
            </a:r>
            <a:r>
              <a:rPr lang="es-MX" sz="1300" i="1" dirty="0"/>
              <a:t>lo cuál, nos permitió avanzar de manera más rápida en cada una de las actividades. Sin embargo, de igual manera se tuvieron que modificar las </a:t>
            </a:r>
            <a:r>
              <a:rPr lang="es-MX" sz="1300" i="1" dirty="0" smtClean="0"/>
              <a:t>fechas </a:t>
            </a:r>
            <a:r>
              <a:rPr lang="es-MX" sz="1300" i="1" dirty="0"/>
              <a:t>de las actividades para poder finalizar y acomodarnos a las necesidades de la mayoría de los participantes.</a:t>
            </a:r>
          </a:p>
          <a:p>
            <a:endParaRPr lang="es-MX" sz="1300" i="1" dirty="0"/>
          </a:p>
          <a:p>
            <a:r>
              <a:rPr lang="es-MX" sz="1300" i="1" dirty="0"/>
              <a:t>El apoyo del Ministerio de Cultura y Juventud nos permitió avanzar en la enseñanza de nuestras raíces; </a:t>
            </a:r>
            <a:r>
              <a:rPr lang="es-MX" sz="1300" i="1" dirty="0" smtClean="0"/>
              <a:t>las </a:t>
            </a:r>
            <a:r>
              <a:rPr lang="es-MX" sz="1300" i="1" dirty="0"/>
              <a:t>metas se lograron cumplir y agradecemos toda la ayuda </a:t>
            </a:r>
            <a:r>
              <a:rPr lang="es-MX" sz="1300" i="1" dirty="0" smtClean="0"/>
              <a:t>brindada.</a:t>
            </a:r>
          </a:p>
          <a:p>
            <a:endParaRPr lang="es-MX" sz="1300" i="1" dirty="0"/>
          </a:p>
          <a:p>
            <a:r>
              <a:rPr lang="es-MX" sz="1300" i="1" dirty="0" smtClean="0"/>
              <a:t>Hemos aprendido la importancia de seguir trabajando por los niños, fortaleciendo la cultura, nos dimos cuenta que ellos casi no conocen de su cultura y se tiene que involucrar a la familia en el proceso.</a:t>
            </a:r>
            <a:endParaRPr lang="es-MX" sz="1300" i="1" dirty="0"/>
          </a:p>
          <a:p>
            <a:endParaRPr lang="es-MX" sz="1600" b="1" dirty="0" smtClean="0"/>
          </a:p>
        </p:txBody>
      </p:sp>
      <p:pic>
        <p:nvPicPr>
          <p:cNvPr id="11" name="Imagen 10"/>
          <p:cNvPicPr>
            <a:picLocks noChangeAspect="1"/>
          </p:cNvPicPr>
          <p:nvPr/>
        </p:nvPicPr>
        <p:blipFill>
          <a:blip r:embed="rId3"/>
          <a:stretch>
            <a:fillRect/>
          </a:stretch>
        </p:blipFill>
        <p:spPr>
          <a:xfrm>
            <a:off x="1063961" y="1135183"/>
            <a:ext cx="4407790" cy="225572"/>
          </a:xfrm>
          <a:prstGeom prst="rect">
            <a:avLst/>
          </a:prstGeom>
        </p:spPr>
      </p:pic>
      <p:sp>
        <p:nvSpPr>
          <p:cNvPr id="14" name="CuadroTexto 13"/>
          <p:cNvSpPr txBox="1"/>
          <p:nvPr/>
        </p:nvSpPr>
        <p:spPr>
          <a:xfrm>
            <a:off x="191749" y="4342933"/>
            <a:ext cx="2532856" cy="261610"/>
          </a:xfrm>
          <a:prstGeom prst="rect">
            <a:avLst/>
          </a:prstGeom>
          <a:noFill/>
        </p:spPr>
        <p:txBody>
          <a:bodyPr wrap="square" rtlCol="0">
            <a:spAutoFit/>
          </a:bodyPr>
          <a:lstStyle/>
          <a:p>
            <a:r>
              <a:rPr lang="es-MX" sz="1100" dirty="0" smtClean="0"/>
              <a:t>Identificación de plantas medicinales</a:t>
            </a:r>
            <a:endParaRPr lang="en-US" sz="1200" dirty="0"/>
          </a:p>
        </p:txBody>
      </p:sp>
      <p:sp>
        <p:nvSpPr>
          <p:cNvPr id="13" name="CuadroTexto 12"/>
          <p:cNvSpPr txBox="1"/>
          <p:nvPr/>
        </p:nvSpPr>
        <p:spPr>
          <a:xfrm>
            <a:off x="3267855" y="4328151"/>
            <a:ext cx="3118657" cy="261610"/>
          </a:xfrm>
          <a:prstGeom prst="rect">
            <a:avLst/>
          </a:prstGeom>
          <a:noFill/>
        </p:spPr>
        <p:txBody>
          <a:bodyPr wrap="square" rtlCol="0">
            <a:spAutoFit/>
          </a:bodyPr>
          <a:lstStyle/>
          <a:p>
            <a:r>
              <a:rPr lang="es-MX" sz="1100" dirty="0" smtClean="0"/>
              <a:t>Siembra de plantas en peligro de extinción</a:t>
            </a:r>
            <a:endParaRPr lang="en-US" sz="1200" dirty="0"/>
          </a:p>
        </p:txBody>
      </p:sp>
      <p:pic>
        <p:nvPicPr>
          <p:cNvPr id="12" name="Imagen 11"/>
          <p:cNvPicPr>
            <a:picLocks noChangeAspect="1"/>
          </p:cNvPicPr>
          <p:nvPr/>
        </p:nvPicPr>
        <p:blipFill>
          <a:blip r:embed="rId4"/>
          <a:stretch>
            <a:fillRect/>
          </a:stretch>
        </p:blipFill>
        <p:spPr>
          <a:xfrm>
            <a:off x="284748" y="2577529"/>
            <a:ext cx="2983108" cy="1661585"/>
          </a:xfrm>
          <a:prstGeom prst="rect">
            <a:avLst/>
          </a:prstGeom>
        </p:spPr>
      </p:pic>
      <p:pic>
        <p:nvPicPr>
          <p:cNvPr id="6" name="Imagen 5"/>
          <p:cNvPicPr>
            <a:picLocks noChangeAspect="1"/>
          </p:cNvPicPr>
          <p:nvPr/>
        </p:nvPicPr>
        <p:blipFill>
          <a:blip r:embed="rId5"/>
          <a:stretch>
            <a:fillRect/>
          </a:stretch>
        </p:blipFill>
        <p:spPr>
          <a:xfrm>
            <a:off x="3368415" y="2576543"/>
            <a:ext cx="3195954" cy="1685671"/>
          </a:xfrm>
          <a:prstGeom prst="rect">
            <a:avLst/>
          </a:prstGeom>
        </p:spPr>
      </p:pic>
      <p:sp>
        <p:nvSpPr>
          <p:cNvPr id="7" name="Marcador de número de diapositiva 6"/>
          <p:cNvSpPr>
            <a:spLocks noGrp="1"/>
          </p:cNvSpPr>
          <p:nvPr>
            <p:ph type="sldNum" sz="quarter" idx="12"/>
          </p:nvPr>
        </p:nvSpPr>
        <p:spPr/>
        <p:txBody>
          <a:bodyPr/>
          <a:lstStyle/>
          <a:p>
            <a:fld id="{63EFAB48-2743-4237-9C33-000BCCD20EDC}" type="slidenum">
              <a:rPr lang="en-US" smtClean="0"/>
              <a:t>30</a:t>
            </a:fld>
            <a:endParaRPr lang="en-US"/>
          </a:p>
        </p:txBody>
      </p:sp>
    </p:spTree>
    <p:extLst>
      <p:ext uri="{BB962C8B-B14F-4D97-AF65-F5344CB8AC3E}">
        <p14:creationId xmlns:p14="http://schemas.microsoft.com/office/powerpoint/2010/main" val="2850284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793"/>
            <a:ext cx="6858594" cy="9144793"/>
          </a:xfrm>
          <a:prstGeom prst="rect">
            <a:avLst/>
          </a:prstGeom>
        </p:spPr>
      </p:pic>
      <p:sp>
        <p:nvSpPr>
          <p:cNvPr id="3" name="CuadroTexto 2"/>
          <p:cNvSpPr txBox="1"/>
          <p:nvPr/>
        </p:nvSpPr>
        <p:spPr>
          <a:xfrm>
            <a:off x="149902" y="383043"/>
            <a:ext cx="6520721" cy="615553"/>
          </a:xfrm>
          <a:prstGeom prst="rect">
            <a:avLst/>
          </a:prstGeom>
          <a:noFill/>
        </p:spPr>
        <p:txBody>
          <a:bodyPr wrap="square" rtlCol="0">
            <a:spAutoFit/>
          </a:bodyPr>
          <a:lstStyle/>
          <a:p>
            <a:r>
              <a:rPr lang="es-MX" sz="2000" b="1" dirty="0"/>
              <a:t>“SE TAU KECHOWA (No perdamos nuestro tesoro)”</a:t>
            </a:r>
            <a:endParaRPr lang="es-MX" sz="2000" b="1" dirty="0" smtClean="0"/>
          </a:p>
          <a:p>
            <a:pPr algn="r"/>
            <a:r>
              <a:rPr lang="es-MX" sz="1400" i="1" dirty="0" smtClean="0"/>
              <a:t>Becaria: </a:t>
            </a:r>
            <a:r>
              <a:rPr lang="es-MX" sz="1400" i="1" dirty="0"/>
              <a:t>Faustina Torres </a:t>
            </a:r>
            <a:r>
              <a:rPr lang="es-MX" sz="1400" i="1" dirty="0" err="1"/>
              <a:t>Torres</a:t>
            </a:r>
            <a:endParaRPr lang="en-US" sz="1400" i="1" dirty="0"/>
          </a:p>
        </p:txBody>
      </p:sp>
      <p:sp>
        <p:nvSpPr>
          <p:cNvPr id="5" name="CuadroTexto 4"/>
          <p:cNvSpPr txBox="1"/>
          <p:nvPr/>
        </p:nvSpPr>
        <p:spPr>
          <a:xfrm>
            <a:off x="196121" y="1456285"/>
            <a:ext cx="6365199" cy="692497"/>
          </a:xfrm>
          <a:prstGeom prst="rect">
            <a:avLst/>
          </a:prstGeom>
          <a:noFill/>
        </p:spPr>
        <p:txBody>
          <a:bodyPr wrap="square" rtlCol="0">
            <a:spAutoFit/>
          </a:bodyPr>
          <a:lstStyle/>
          <a:p>
            <a:r>
              <a:rPr lang="es-MX" sz="1300" dirty="0" smtClean="0"/>
              <a:t>El proyecto creó </a:t>
            </a:r>
            <a:r>
              <a:rPr lang="es-MX" sz="1300" dirty="0"/>
              <a:t>un libro ilustrado físico y digital con palabras </a:t>
            </a:r>
            <a:r>
              <a:rPr lang="es-MX" sz="1300" dirty="0" err="1"/>
              <a:t>bribris</a:t>
            </a:r>
            <a:r>
              <a:rPr lang="es-MX" sz="1300" dirty="0"/>
              <a:t> en desuso mediante </a:t>
            </a:r>
            <a:r>
              <a:rPr lang="es-MX" sz="1300" dirty="0" smtClean="0"/>
              <a:t> </a:t>
            </a:r>
            <a:r>
              <a:rPr lang="es-MX" sz="1300" dirty="0"/>
              <a:t>talleres con niños y jóvenes para recuperar este patrimonio cultural</a:t>
            </a:r>
            <a:r>
              <a:rPr lang="es-MX" sz="1300" dirty="0" smtClean="0"/>
              <a:t>.</a:t>
            </a:r>
            <a:r>
              <a:rPr lang="es-MX" sz="1300" i="1" dirty="0" smtClean="0"/>
              <a:t>.</a:t>
            </a:r>
          </a:p>
          <a:p>
            <a:r>
              <a:rPr lang="es-MX" sz="1300" i="1" dirty="0" smtClean="0"/>
              <a:t> Bratsi, Talamanca. Limón</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217357" y="5073040"/>
            <a:ext cx="6385809" cy="492443"/>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3</a:t>
            </a:r>
            <a:r>
              <a:rPr lang="es-MX" sz="1300" dirty="0" smtClean="0"/>
              <a:t>.600.000</a:t>
            </a:r>
          </a:p>
          <a:p>
            <a:r>
              <a:rPr lang="es-MX" sz="1300" dirty="0" smtClean="0"/>
              <a:t>Producto entregado: Libro ilustrado en físico y </a:t>
            </a:r>
            <a:r>
              <a:rPr lang="es-MX" sz="1300" dirty="0"/>
              <a:t>en </a:t>
            </a:r>
            <a:r>
              <a:rPr lang="es-MX" sz="1300" dirty="0" smtClean="0"/>
              <a:t>digital, con las </a:t>
            </a:r>
            <a:r>
              <a:rPr lang="es-MX" sz="1300" dirty="0"/>
              <a:t>palabras en desuso </a:t>
            </a:r>
            <a:endParaRPr lang="en-US" sz="1300" dirty="0"/>
          </a:p>
        </p:txBody>
      </p:sp>
      <p:sp>
        <p:nvSpPr>
          <p:cNvPr id="10" name="CuadroTexto 9"/>
          <p:cNvSpPr txBox="1"/>
          <p:nvPr/>
        </p:nvSpPr>
        <p:spPr>
          <a:xfrm>
            <a:off x="196121" y="5983614"/>
            <a:ext cx="6474502" cy="2585323"/>
          </a:xfrm>
          <a:prstGeom prst="rect">
            <a:avLst/>
          </a:prstGeom>
          <a:noFill/>
        </p:spPr>
        <p:txBody>
          <a:bodyPr wrap="square" rtlCol="0">
            <a:spAutoFit/>
          </a:bodyPr>
          <a:lstStyle/>
          <a:p>
            <a:r>
              <a:rPr lang="es-MX" sz="1600" b="1" dirty="0" smtClean="0"/>
              <a:t>Opinión de la becaria</a:t>
            </a:r>
          </a:p>
          <a:p>
            <a:r>
              <a:rPr lang="es-MX" sz="1300" i="1" dirty="0" smtClean="0"/>
              <a:t>Lo </a:t>
            </a:r>
            <a:r>
              <a:rPr lang="es-MX" sz="1300" i="1" dirty="0"/>
              <a:t>principal </a:t>
            </a:r>
            <a:r>
              <a:rPr lang="es-MX" sz="1300" i="1" dirty="0" smtClean="0"/>
              <a:t>del proyecto era </a:t>
            </a:r>
            <a:r>
              <a:rPr lang="es-MX" sz="1300" i="1" dirty="0"/>
              <a:t>que cada participante conociera las palabras, el idioma, ya que estás no son </a:t>
            </a:r>
            <a:r>
              <a:rPr lang="es-MX" sz="1300" i="1" dirty="0" smtClean="0"/>
              <a:t>tan utilizadas </a:t>
            </a:r>
            <a:r>
              <a:rPr lang="es-MX" sz="1300" i="1" dirty="0"/>
              <a:t>como antes, entonces el poder identificarlas fue muy </a:t>
            </a:r>
            <a:r>
              <a:rPr lang="es-MX" sz="1300" i="1" dirty="0" smtClean="0"/>
              <a:t>bueno. </a:t>
            </a:r>
          </a:p>
          <a:p>
            <a:endParaRPr lang="es-MX" sz="1300" i="1" dirty="0"/>
          </a:p>
          <a:p>
            <a:r>
              <a:rPr lang="es-MX" sz="1300" i="1" dirty="0" smtClean="0"/>
              <a:t>Encontramos </a:t>
            </a:r>
            <a:r>
              <a:rPr lang="es-MX" sz="1300" i="1" dirty="0"/>
              <a:t>más de 16 especies y nombres de </a:t>
            </a:r>
            <a:r>
              <a:rPr lang="es-MX" sz="1300" i="1" dirty="0" smtClean="0"/>
              <a:t>banano, por ejemplo al </a:t>
            </a:r>
            <a:r>
              <a:rPr lang="es-MX" sz="1300" i="1" dirty="0"/>
              <a:t>banano enano solo le decimos banano todos estos en el idioma </a:t>
            </a:r>
            <a:r>
              <a:rPr lang="es-MX" sz="1300" i="1" dirty="0" smtClean="0"/>
              <a:t>Bribri, al </a:t>
            </a:r>
            <a:r>
              <a:rPr lang="es-MX" sz="1300" i="1" dirty="0"/>
              <a:t>banano norteño así lo identifican algunos </a:t>
            </a:r>
            <a:r>
              <a:rPr lang="es-MX" sz="1300" i="1" dirty="0" smtClean="0"/>
              <a:t>agricultores, </a:t>
            </a:r>
            <a:r>
              <a:rPr lang="es-MX" sz="1300" i="1" dirty="0"/>
              <a:t>y en </a:t>
            </a:r>
            <a:r>
              <a:rPr lang="es-MX" sz="1300" i="1" dirty="0" err="1"/>
              <a:t>Bribrí</a:t>
            </a:r>
            <a:r>
              <a:rPr lang="es-MX" sz="1300" i="1" dirty="0"/>
              <a:t> se llama Nea</a:t>
            </a:r>
            <a:r>
              <a:rPr lang="es-MX" sz="1300" i="1" dirty="0" smtClean="0"/>
              <a:t>.</a:t>
            </a:r>
          </a:p>
          <a:p>
            <a:endParaRPr lang="es-MX" sz="1300" i="1" dirty="0" smtClean="0"/>
          </a:p>
          <a:p>
            <a:r>
              <a:rPr lang="es-MX" sz="1300" i="1" dirty="0"/>
              <a:t>La motivación fue </a:t>
            </a:r>
            <a:r>
              <a:rPr lang="es-MX" sz="1300" i="1" dirty="0" smtClean="0"/>
              <a:t>importante y así los </a:t>
            </a:r>
            <a:r>
              <a:rPr lang="es-MX" sz="1300" i="1" dirty="0"/>
              <a:t>niños y jóvenes se involucraron en el </a:t>
            </a:r>
            <a:r>
              <a:rPr lang="es-MX" sz="1300" i="1" dirty="0" smtClean="0"/>
              <a:t>proyecto, fortaleciendo </a:t>
            </a:r>
            <a:r>
              <a:rPr lang="es-MX" sz="1300" i="1" dirty="0"/>
              <a:t>el </a:t>
            </a:r>
            <a:r>
              <a:rPr lang="es-MX" sz="1300" i="1" dirty="0" smtClean="0"/>
              <a:t>liderazgo y </a:t>
            </a:r>
            <a:r>
              <a:rPr lang="es-MX" sz="1300" i="1" dirty="0"/>
              <a:t>la convicción de lo que uno quiere y piensa para desarrollo de la comunidad.</a:t>
            </a:r>
          </a:p>
          <a:p>
            <a:endParaRPr lang="es-MX" sz="1600" b="1" dirty="0" smtClean="0"/>
          </a:p>
        </p:txBody>
      </p:sp>
      <p:pic>
        <p:nvPicPr>
          <p:cNvPr id="11" name="Imagen 10"/>
          <p:cNvPicPr>
            <a:picLocks noChangeAspect="1"/>
          </p:cNvPicPr>
          <p:nvPr/>
        </p:nvPicPr>
        <p:blipFill>
          <a:blip r:embed="rId3"/>
          <a:stretch>
            <a:fillRect/>
          </a:stretch>
        </p:blipFill>
        <p:spPr>
          <a:xfrm>
            <a:off x="1063961" y="1039999"/>
            <a:ext cx="4407790" cy="225572"/>
          </a:xfrm>
          <a:prstGeom prst="rect">
            <a:avLst/>
          </a:prstGeom>
        </p:spPr>
      </p:pic>
      <p:sp>
        <p:nvSpPr>
          <p:cNvPr id="14" name="CuadroTexto 13"/>
          <p:cNvSpPr txBox="1"/>
          <p:nvPr/>
        </p:nvSpPr>
        <p:spPr>
          <a:xfrm>
            <a:off x="224056" y="4525855"/>
            <a:ext cx="2532856" cy="261610"/>
          </a:xfrm>
          <a:prstGeom prst="rect">
            <a:avLst/>
          </a:prstGeom>
          <a:noFill/>
        </p:spPr>
        <p:txBody>
          <a:bodyPr wrap="square" rtlCol="0">
            <a:spAutoFit/>
          </a:bodyPr>
          <a:lstStyle/>
          <a:p>
            <a:r>
              <a:rPr lang="es-MX" sz="1100" dirty="0" smtClean="0"/>
              <a:t>Taller: diseño de palabras en madera</a:t>
            </a:r>
            <a:endParaRPr lang="en-US" sz="1200" dirty="0"/>
          </a:p>
        </p:txBody>
      </p:sp>
      <p:sp>
        <p:nvSpPr>
          <p:cNvPr id="13" name="CuadroTexto 12"/>
          <p:cNvSpPr txBox="1"/>
          <p:nvPr/>
        </p:nvSpPr>
        <p:spPr>
          <a:xfrm>
            <a:off x="3458238" y="4515245"/>
            <a:ext cx="3099568" cy="261610"/>
          </a:xfrm>
          <a:prstGeom prst="rect">
            <a:avLst/>
          </a:prstGeom>
          <a:noFill/>
        </p:spPr>
        <p:txBody>
          <a:bodyPr wrap="square" rtlCol="0">
            <a:spAutoFit/>
          </a:bodyPr>
          <a:lstStyle/>
          <a:p>
            <a:r>
              <a:rPr lang="es-MX" sz="1100" dirty="0" smtClean="0"/>
              <a:t>Palabras identificadas. Trabajo de niños y niñas</a:t>
            </a:r>
            <a:endParaRPr lang="en-US" sz="1200" dirty="0"/>
          </a:p>
        </p:txBody>
      </p:sp>
      <p:pic>
        <p:nvPicPr>
          <p:cNvPr id="6" name="Imagen 5"/>
          <p:cNvPicPr>
            <a:picLocks noChangeAspect="1"/>
          </p:cNvPicPr>
          <p:nvPr/>
        </p:nvPicPr>
        <p:blipFill>
          <a:blip r:embed="rId4"/>
          <a:stretch>
            <a:fillRect/>
          </a:stretch>
        </p:blipFill>
        <p:spPr>
          <a:xfrm>
            <a:off x="277578" y="2488169"/>
            <a:ext cx="2932322" cy="1995345"/>
          </a:xfrm>
          <a:prstGeom prst="rect">
            <a:avLst/>
          </a:prstGeom>
        </p:spPr>
      </p:pic>
      <p:pic>
        <p:nvPicPr>
          <p:cNvPr id="7" name="Imagen 6"/>
          <p:cNvPicPr>
            <a:picLocks noChangeAspect="1"/>
          </p:cNvPicPr>
          <p:nvPr/>
        </p:nvPicPr>
        <p:blipFill>
          <a:blip r:embed="rId5"/>
          <a:stretch>
            <a:fillRect/>
          </a:stretch>
        </p:blipFill>
        <p:spPr>
          <a:xfrm>
            <a:off x="3458238" y="2456768"/>
            <a:ext cx="3041091" cy="2031354"/>
          </a:xfrm>
          <a:prstGeom prst="rect">
            <a:avLst/>
          </a:prstGeom>
        </p:spPr>
      </p:pic>
      <p:sp>
        <p:nvSpPr>
          <p:cNvPr id="12" name="Marcador de número de diapositiva 11"/>
          <p:cNvSpPr>
            <a:spLocks noGrp="1"/>
          </p:cNvSpPr>
          <p:nvPr>
            <p:ph type="sldNum" sz="quarter" idx="12"/>
          </p:nvPr>
        </p:nvSpPr>
        <p:spPr/>
        <p:txBody>
          <a:bodyPr/>
          <a:lstStyle/>
          <a:p>
            <a:fld id="{63EFAB48-2743-4237-9C33-000BCCD20EDC}" type="slidenum">
              <a:rPr lang="en-US" smtClean="0"/>
              <a:t>31</a:t>
            </a:fld>
            <a:endParaRPr lang="en-US"/>
          </a:p>
        </p:txBody>
      </p:sp>
    </p:spTree>
    <p:extLst>
      <p:ext uri="{BB962C8B-B14F-4D97-AF65-F5344CB8AC3E}">
        <p14:creationId xmlns:p14="http://schemas.microsoft.com/office/powerpoint/2010/main" val="576557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793"/>
            <a:ext cx="6858594" cy="9144793"/>
          </a:xfrm>
          <a:prstGeom prst="rect">
            <a:avLst/>
          </a:prstGeom>
        </p:spPr>
      </p:pic>
      <p:sp>
        <p:nvSpPr>
          <p:cNvPr id="3" name="CuadroTexto 2"/>
          <p:cNvSpPr txBox="1"/>
          <p:nvPr/>
        </p:nvSpPr>
        <p:spPr>
          <a:xfrm>
            <a:off x="149902" y="383043"/>
            <a:ext cx="6520721" cy="615553"/>
          </a:xfrm>
          <a:prstGeom prst="rect">
            <a:avLst/>
          </a:prstGeom>
          <a:noFill/>
        </p:spPr>
        <p:txBody>
          <a:bodyPr wrap="square" rtlCol="0">
            <a:spAutoFit/>
          </a:bodyPr>
          <a:lstStyle/>
          <a:p>
            <a:r>
              <a:rPr lang="es-MX" sz="2000" b="1" dirty="0"/>
              <a:t>“STEBÖK WAK PÄ (los artesanos tradicional)”</a:t>
            </a:r>
            <a:endParaRPr lang="es-MX" sz="2000" b="1" dirty="0" smtClean="0"/>
          </a:p>
          <a:p>
            <a:pPr algn="r"/>
            <a:r>
              <a:rPr lang="es-MX" sz="1400" i="1" dirty="0" smtClean="0"/>
              <a:t>Becario</a:t>
            </a:r>
            <a:r>
              <a:rPr lang="es-MX" sz="1400" i="1" dirty="0"/>
              <a:t>: Leonardo Buitrago Morales</a:t>
            </a:r>
            <a:endParaRPr lang="en-US" sz="1400" i="1" dirty="0"/>
          </a:p>
        </p:txBody>
      </p:sp>
      <p:sp>
        <p:nvSpPr>
          <p:cNvPr id="5" name="CuadroTexto 4"/>
          <p:cNvSpPr txBox="1"/>
          <p:nvPr/>
        </p:nvSpPr>
        <p:spPr>
          <a:xfrm>
            <a:off x="196121" y="1198787"/>
            <a:ext cx="6365199" cy="892552"/>
          </a:xfrm>
          <a:prstGeom prst="rect">
            <a:avLst/>
          </a:prstGeom>
          <a:noFill/>
        </p:spPr>
        <p:txBody>
          <a:bodyPr wrap="square" rtlCol="0">
            <a:spAutoFit/>
          </a:bodyPr>
          <a:lstStyle/>
          <a:p>
            <a:r>
              <a:rPr lang="es-MX" sz="1300" dirty="0" smtClean="0"/>
              <a:t>El </a:t>
            </a:r>
            <a:r>
              <a:rPr lang="es-MX" sz="1300" dirty="0"/>
              <a:t>proyecto </a:t>
            </a:r>
            <a:r>
              <a:rPr lang="es-MX" sz="1300" dirty="0" smtClean="0"/>
              <a:t>impulsa </a:t>
            </a:r>
            <a:r>
              <a:rPr lang="es-MX" sz="1300" dirty="0"/>
              <a:t>el reconocimiento del valor de la cultura Bribri, en personas de la comunidad de Talamanca, </a:t>
            </a:r>
            <a:r>
              <a:rPr lang="es-MX" sz="1300" dirty="0" smtClean="0"/>
              <a:t>por medio de 3 </a:t>
            </a:r>
            <a:r>
              <a:rPr lang="es-MX" sz="1300" dirty="0"/>
              <a:t>talleres de elaboración </a:t>
            </a:r>
            <a:r>
              <a:rPr lang="es-MX" sz="1300" dirty="0" smtClean="0"/>
              <a:t>de la </a:t>
            </a:r>
            <a:r>
              <a:rPr lang="es-MX" sz="1300" dirty="0"/>
              <a:t>cestería tradicional Bribri, </a:t>
            </a:r>
            <a:r>
              <a:rPr lang="es-MX" sz="1300" dirty="0" smtClean="0"/>
              <a:t>en </a:t>
            </a:r>
            <a:r>
              <a:rPr lang="es-MX" sz="1300" dirty="0"/>
              <a:t>al menos 8 </a:t>
            </a:r>
            <a:r>
              <a:rPr lang="es-MX" sz="1300" dirty="0" smtClean="0"/>
              <a:t>sesiones.</a:t>
            </a:r>
          </a:p>
          <a:p>
            <a:r>
              <a:rPr lang="es-MX" sz="1300" i="1" dirty="0" smtClean="0"/>
              <a:t>Bratsi, Talamanca. Limón</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96121" y="5272100"/>
            <a:ext cx="6385809" cy="492443"/>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4</a:t>
            </a:r>
            <a:r>
              <a:rPr lang="es-MX" sz="1300" dirty="0" smtClean="0"/>
              <a:t>.000.000</a:t>
            </a:r>
          </a:p>
          <a:p>
            <a:r>
              <a:rPr lang="es-MX" sz="1300" dirty="0" smtClean="0"/>
              <a:t>Producto entregado: Registro fotográfico de los talleres.</a:t>
            </a:r>
            <a:endParaRPr lang="en-US" sz="1300" dirty="0"/>
          </a:p>
        </p:txBody>
      </p:sp>
      <p:sp>
        <p:nvSpPr>
          <p:cNvPr id="10" name="CuadroTexto 9"/>
          <p:cNvSpPr txBox="1"/>
          <p:nvPr/>
        </p:nvSpPr>
        <p:spPr>
          <a:xfrm>
            <a:off x="196121" y="5894717"/>
            <a:ext cx="6474502" cy="2985433"/>
          </a:xfrm>
          <a:prstGeom prst="rect">
            <a:avLst/>
          </a:prstGeom>
          <a:noFill/>
        </p:spPr>
        <p:txBody>
          <a:bodyPr wrap="square" rtlCol="0">
            <a:spAutoFit/>
          </a:bodyPr>
          <a:lstStyle/>
          <a:p>
            <a:r>
              <a:rPr lang="es-MX" sz="1600" b="1" dirty="0" smtClean="0"/>
              <a:t>Opinión del becario</a:t>
            </a:r>
          </a:p>
          <a:p>
            <a:r>
              <a:rPr lang="es-MX" sz="1300" i="1" dirty="0"/>
              <a:t>De mi parte como becario he quedado encantado con el proyecto en general y porque hemos podido aprovechar este espacio </a:t>
            </a:r>
            <a:r>
              <a:rPr lang="es-MX" sz="1300" i="1" dirty="0" smtClean="0"/>
              <a:t>para </a:t>
            </a:r>
            <a:r>
              <a:rPr lang="es-MX" sz="1300" i="1" dirty="0"/>
              <a:t>fortalecer nuestra cultura en el área de las </a:t>
            </a:r>
            <a:r>
              <a:rPr lang="es-MX" sz="1300" i="1" dirty="0" smtClean="0"/>
              <a:t>artesanías </a:t>
            </a:r>
            <a:r>
              <a:rPr lang="es-MX" sz="1300" i="1" dirty="0"/>
              <a:t>y las artes que de alguna forma se nos ha ido perdiendo y hemos sembrado una semilla de esperanza en los chicos que fueron parte de este </a:t>
            </a:r>
            <a:r>
              <a:rPr lang="es-MX" sz="1300" i="1" dirty="0" smtClean="0"/>
              <a:t>proceso. Ya finalizado </a:t>
            </a:r>
            <a:r>
              <a:rPr lang="es-MX" sz="1300" i="1" dirty="0"/>
              <a:t>el </a:t>
            </a:r>
            <a:r>
              <a:rPr lang="es-MX" sz="1300" i="1" dirty="0" smtClean="0"/>
              <a:t>proyecto, </a:t>
            </a:r>
            <a:r>
              <a:rPr lang="es-MX" sz="1300" i="1" dirty="0"/>
              <a:t>seguimos realizando más artes y </a:t>
            </a:r>
            <a:r>
              <a:rPr lang="es-MX" sz="1300" i="1" dirty="0" smtClean="0"/>
              <a:t>artesanías </a:t>
            </a:r>
            <a:r>
              <a:rPr lang="es-MX" sz="1300" i="1" dirty="0"/>
              <a:t>que no pudimos abarcar en el </a:t>
            </a:r>
            <a:r>
              <a:rPr lang="es-MX" sz="1300" i="1" dirty="0" smtClean="0"/>
              <a:t>proceso </a:t>
            </a:r>
            <a:r>
              <a:rPr lang="es-MX" sz="1300" i="1" dirty="0"/>
              <a:t>por </a:t>
            </a:r>
            <a:r>
              <a:rPr lang="es-MX" sz="1300" i="1" dirty="0" smtClean="0"/>
              <a:t>falta de </a:t>
            </a:r>
            <a:r>
              <a:rPr lang="es-MX" sz="1300" i="1" dirty="0"/>
              <a:t>tiempo, pero sin embargo hemos optado en seguir nuestro proyecto y contamos con nuevos integrantes que están siendo parte del seguimiento</a:t>
            </a:r>
            <a:r>
              <a:rPr lang="es-MX" sz="1300" i="1" dirty="0" smtClean="0"/>
              <a:t>.</a:t>
            </a:r>
          </a:p>
          <a:p>
            <a:endParaRPr lang="es-MX" sz="1300" i="1" dirty="0" smtClean="0"/>
          </a:p>
          <a:p>
            <a:r>
              <a:rPr lang="es-MX" sz="1300" i="1" dirty="0" smtClean="0"/>
              <a:t>Hemos </a:t>
            </a:r>
            <a:r>
              <a:rPr lang="es-MX" sz="1300" i="1" dirty="0"/>
              <a:t>visto </a:t>
            </a:r>
            <a:r>
              <a:rPr lang="es-MX" sz="1300" i="1" dirty="0" smtClean="0"/>
              <a:t>que a </a:t>
            </a:r>
            <a:r>
              <a:rPr lang="es-MX" sz="1300" i="1" dirty="0"/>
              <a:t>los </a:t>
            </a:r>
            <a:r>
              <a:rPr lang="es-MX" sz="1300" i="1" dirty="0" smtClean="0"/>
              <a:t>chicos </a:t>
            </a:r>
            <a:r>
              <a:rPr lang="es-MX" sz="1300" i="1" dirty="0"/>
              <a:t>les ha fascinado aprender cosas </a:t>
            </a:r>
            <a:r>
              <a:rPr lang="es-MX" sz="1300" i="1" dirty="0" smtClean="0"/>
              <a:t>nuevas de nuestra cultura. Por </a:t>
            </a:r>
            <a:r>
              <a:rPr lang="es-MX" sz="1300" i="1" dirty="0"/>
              <a:t>motivos diferentes, una de esas dificultadas es la falta de apoyo para así poder aprender </a:t>
            </a:r>
            <a:r>
              <a:rPr lang="es-MX" sz="1300" i="1" dirty="0" smtClean="0"/>
              <a:t>las artesanías, </a:t>
            </a:r>
            <a:r>
              <a:rPr lang="es-MX" sz="1300" i="1" dirty="0"/>
              <a:t>dichos jóvenes están dispuesto en seguir transmitiendo ese </a:t>
            </a:r>
            <a:r>
              <a:rPr lang="es-MX" sz="1300" i="1" dirty="0" smtClean="0"/>
              <a:t>legado a </a:t>
            </a:r>
            <a:r>
              <a:rPr lang="es-MX" sz="1300" i="1" dirty="0"/>
              <a:t>las nuevas y futuras generaciones</a:t>
            </a:r>
            <a:r>
              <a:rPr lang="es-MX" sz="1300" i="1" dirty="0" smtClean="0"/>
              <a:t>.</a:t>
            </a:r>
            <a:endParaRPr lang="es-MX" sz="1300" i="1" dirty="0"/>
          </a:p>
          <a:p>
            <a:endParaRPr lang="es-MX" sz="1600" b="1" dirty="0" smtClean="0"/>
          </a:p>
        </p:txBody>
      </p:sp>
      <p:pic>
        <p:nvPicPr>
          <p:cNvPr id="11" name="Imagen 10"/>
          <p:cNvPicPr>
            <a:picLocks noChangeAspect="1"/>
          </p:cNvPicPr>
          <p:nvPr/>
        </p:nvPicPr>
        <p:blipFill>
          <a:blip r:embed="rId3"/>
          <a:stretch>
            <a:fillRect/>
          </a:stretch>
        </p:blipFill>
        <p:spPr>
          <a:xfrm>
            <a:off x="1063961" y="1039999"/>
            <a:ext cx="4407790" cy="225572"/>
          </a:xfrm>
          <a:prstGeom prst="rect">
            <a:avLst/>
          </a:prstGeom>
        </p:spPr>
      </p:pic>
      <p:sp>
        <p:nvSpPr>
          <p:cNvPr id="14" name="CuadroTexto 13"/>
          <p:cNvSpPr txBox="1"/>
          <p:nvPr/>
        </p:nvSpPr>
        <p:spPr>
          <a:xfrm>
            <a:off x="560461" y="4708441"/>
            <a:ext cx="2532856" cy="430887"/>
          </a:xfrm>
          <a:prstGeom prst="rect">
            <a:avLst/>
          </a:prstGeom>
          <a:noFill/>
        </p:spPr>
        <p:txBody>
          <a:bodyPr wrap="square" rtlCol="0">
            <a:spAutoFit/>
          </a:bodyPr>
          <a:lstStyle/>
          <a:p>
            <a:r>
              <a:rPr lang="es-MX" sz="1100" dirty="0" smtClean="0"/>
              <a:t>Quema de hojas para extraer hilos de cabuya. Taller de confección de hamacas.</a:t>
            </a:r>
            <a:endParaRPr lang="en-US" sz="1200" dirty="0"/>
          </a:p>
        </p:txBody>
      </p:sp>
      <p:sp>
        <p:nvSpPr>
          <p:cNvPr id="13" name="CuadroTexto 12"/>
          <p:cNvSpPr txBox="1"/>
          <p:nvPr/>
        </p:nvSpPr>
        <p:spPr>
          <a:xfrm>
            <a:off x="3261281" y="4728661"/>
            <a:ext cx="3099568" cy="261610"/>
          </a:xfrm>
          <a:prstGeom prst="rect">
            <a:avLst/>
          </a:prstGeom>
          <a:noFill/>
        </p:spPr>
        <p:txBody>
          <a:bodyPr wrap="square" rtlCol="0">
            <a:spAutoFit/>
          </a:bodyPr>
          <a:lstStyle/>
          <a:p>
            <a:r>
              <a:rPr lang="es-MX" sz="1100" dirty="0" smtClean="0"/>
              <a:t>Taller de cestería, proceso de elaboración</a:t>
            </a:r>
            <a:endParaRPr lang="en-US" sz="1200" dirty="0"/>
          </a:p>
        </p:txBody>
      </p:sp>
      <p:pic>
        <p:nvPicPr>
          <p:cNvPr id="12" name="Imagen 11"/>
          <p:cNvPicPr>
            <a:picLocks noChangeAspect="1"/>
          </p:cNvPicPr>
          <p:nvPr/>
        </p:nvPicPr>
        <p:blipFill>
          <a:blip r:embed="rId4"/>
          <a:stretch>
            <a:fillRect/>
          </a:stretch>
        </p:blipFill>
        <p:spPr>
          <a:xfrm>
            <a:off x="544729" y="2189644"/>
            <a:ext cx="2503618" cy="2472836"/>
          </a:xfrm>
          <a:prstGeom prst="rect">
            <a:avLst/>
          </a:prstGeom>
        </p:spPr>
      </p:pic>
      <p:pic>
        <p:nvPicPr>
          <p:cNvPr id="16" name="Imagen 15"/>
          <p:cNvPicPr>
            <a:picLocks noChangeAspect="1"/>
          </p:cNvPicPr>
          <p:nvPr/>
        </p:nvPicPr>
        <p:blipFill>
          <a:blip r:embed="rId5"/>
          <a:stretch>
            <a:fillRect/>
          </a:stretch>
        </p:blipFill>
        <p:spPr>
          <a:xfrm>
            <a:off x="3351472" y="2157725"/>
            <a:ext cx="2435626" cy="2474805"/>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32</a:t>
            </a:fld>
            <a:endParaRPr lang="en-US"/>
          </a:p>
        </p:txBody>
      </p:sp>
    </p:spTree>
    <p:extLst>
      <p:ext uri="{BB962C8B-B14F-4D97-AF65-F5344CB8AC3E}">
        <p14:creationId xmlns:p14="http://schemas.microsoft.com/office/powerpoint/2010/main" val="2097504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793"/>
            <a:ext cx="6858594" cy="9144793"/>
          </a:xfrm>
          <a:prstGeom prst="rect">
            <a:avLst/>
          </a:prstGeom>
        </p:spPr>
      </p:pic>
      <p:sp>
        <p:nvSpPr>
          <p:cNvPr id="3" name="CuadroTexto 2"/>
          <p:cNvSpPr txBox="1"/>
          <p:nvPr/>
        </p:nvSpPr>
        <p:spPr>
          <a:xfrm>
            <a:off x="149902" y="99171"/>
            <a:ext cx="6520721" cy="1231106"/>
          </a:xfrm>
          <a:prstGeom prst="rect">
            <a:avLst/>
          </a:prstGeom>
          <a:noFill/>
        </p:spPr>
        <p:txBody>
          <a:bodyPr wrap="square" rtlCol="0">
            <a:spAutoFit/>
          </a:bodyPr>
          <a:lstStyle/>
          <a:p>
            <a:r>
              <a:rPr lang="es-MX" sz="2000" b="1" dirty="0"/>
              <a:t>“</a:t>
            </a:r>
            <a:r>
              <a:rPr lang="es-MX" sz="2000" b="1" dirty="0" err="1"/>
              <a:t>Sarö</a:t>
            </a:r>
            <a:r>
              <a:rPr lang="es-MX" sz="2000" b="1" dirty="0"/>
              <a:t> </a:t>
            </a:r>
            <a:r>
              <a:rPr lang="es-MX" sz="2000" b="1" dirty="0" err="1"/>
              <a:t>alatsitipa</a:t>
            </a:r>
            <a:r>
              <a:rPr lang="es-MX" sz="2000" b="1" dirty="0"/>
              <a:t> </a:t>
            </a:r>
            <a:r>
              <a:rPr lang="es-MX" sz="2000" b="1" dirty="0" err="1"/>
              <a:t>woblaweke</a:t>
            </a:r>
            <a:r>
              <a:rPr lang="es-MX" sz="2000" b="1" dirty="0"/>
              <a:t> se </a:t>
            </a:r>
            <a:r>
              <a:rPr lang="es-MX" sz="2000" b="1" dirty="0" err="1"/>
              <a:t>siwowa</a:t>
            </a:r>
            <a:r>
              <a:rPr lang="es-MX" sz="2000" b="1" dirty="0"/>
              <a:t> </a:t>
            </a:r>
            <a:r>
              <a:rPr lang="es-MX" sz="2000" b="1" dirty="0" err="1"/>
              <a:t>Kos</a:t>
            </a:r>
            <a:r>
              <a:rPr lang="es-MX" sz="2000" b="1" dirty="0"/>
              <a:t> </a:t>
            </a:r>
            <a:r>
              <a:rPr lang="es-MX" sz="2000" b="1" dirty="0" err="1"/>
              <a:t>íyi</a:t>
            </a:r>
            <a:r>
              <a:rPr lang="es-MX" sz="2000" b="1" dirty="0"/>
              <a:t> </a:t>
            </a:r>
            <a:r>
              <a:rPr lang="es-MX" sz="2000" b="1" dirty="0" err="1"/>
              <a:t>meat</a:t>
            </a:r>
            <a:r>
              <a:rPr lang="es-MX" sz="2000" b="1" dirty="0"/>
              <a:t> </a:t>
            </a:r>
            <a:r>
              <a:rPr lang="es-MX" sz="2000" b="1" dirty="0" err="1"/>
              <a:t>blëkëkëpa</a:t>
            </a:r>
            <a:r>
              <a:rPr lang="es-MX" sz="2000" b="1" dirty="0"/>
              <a:t> sea. (Transmitir los Conocimientos Ancestrales a las nuevas Generaciones</a:t>
            </a:r>
            <a:r>
              <a:rPr lang="es-MX" sz="2000" b="1" dirty="0" smtClean="0"/>
              <a:t>)”</a:t>
            </a:r>
          </a:p>
          <a:p>
            <a:pPr algn="r"/>
            <a:r>
              <a:rPr lang="es-MX" sz="1400" i="1" dirty="0" smtClean="0"/>
              <a:t>Becaria</a:t>
            </a:r>
            <a:r>
              <a:rPr lang="es-MX" sz="1400" i="1" dirty="0"/>
              <a:t>: Cecilia Barrios Cruz</a:t>
            </a:r>
            <a:endParaRPr lang="en-US" sz="1400" i="1" dirty="0"/>
          </a:p>
        </p:txBody>
      </p:sp>
      <p:sp>
        <p:nvSpPr>
          <p:cNvPr id="5" name="CuadroTexto 4"/>
          <p:cNvSpPr txBox="1"/>
          <p:nvPr/>
        </p:nvSpPr>
        <p:spPr>
          <a:xfrm>
            <a:off x="196121" y="1411409"/>
            <a:ext cx="6365199" cy="692497"/>
          </a:xfrm>
          <a:prstGeom prst="rect">
            <a:avLst/>
          </a:prstGeom>
          <a:noFill/>
        </p:spPr>
        <p:txBody>
          <a:bodyPr wrap="square" rtlCol="0">
            <a:spAutoFit/>
          </a:bodyPr>
          <a:lstStyle/>
          <a:p>
            <a:r>
              <a:rPr lang="es-MX" sz="1300" dirty="0"/>
              <a:t>Fortalecer los conocimientos ancestrales indígenas Bribri en los niños y jóvenes de la comunidad de </a:t>
            </a:r>
            <a:r>
              <a:rPr lang="es-MX" sz="1300" dirty="0" err="1"/>
              <a:t>Watsi</a:t>
            </a:r>
            <a:r>
              <a:rPr lang="es-MX" sz="1300" dirty="0"/>
              <a:t>. </a:t>
            </a:r>
            <a:endParaRPr lang="es-MX" sz="1300" dirty="0" smtClean="0"/>
          </a:p>
          <a:p>
            <a:r>
              <a:rPr lang="es-MX" sz="1300" i="1" dirty="0" smtClean="0"/>
              <a:t>Bratsi, Talamanca. Limón</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75511" y="4618168"/>
            <a:ext cx="6385809" cy="692497"/>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4</a:t>
            </a:r>
            <a:r>
              <a:rPr lang="es-MX" sz="1300" dirty="0" smtClean="0"/>
              <a:t>.000.000</a:t>
            </a:r>
          </a:p>
          <a:p>
            <a:r>
              <a:rPr lang="es-MX" sz="1300" dirty="0" smtClean="0"/>
              <a:t>Producto entregado: Un boletín informativo sobre las plantas medicinales. Mural del proceso llevado a cabo durante el proyecto.</a:t>
            </a:r>
            <a:endParaRPr lang="en-US" sz="1300" dirty="0"/>
          </a:p>
        </p:txBody>
      </p:sp>
      <p:sp>
        <p:nvSpPr>
          <p:cNvPr id="10" name="CuadroTexto 9"/>
          <p:cNvSpPr txBox="1"/>
          <p:nvPr/>
        </p:nvSpPr>
        <p:spPr>
          <a:xfrm>
            <a:off x="175511" y="5549962"/>
            <a:ext cx="6474502" cy="3339376"/>
          </a:xfrm>
          <a:prstGeom prst="rect">
            <a:avLst/>
          </a:prstGeom>
          <a:noFill/>
        </p:spPr>
        <p:txBody>
          <a:bodyPr wrap="square" rtlCol="0">
            <a:spAutoFit/>
          </a:bodyPr>
          <a:lstStyle/>
          <a:p>
            <a:r>
              <a:rPr lang="es-MX" sz="1600" b="1" dirty="0" smtClean="0"/>
              <a:t>Opinión de la becaria</a:t>
            </a:r>
          </a:p>
          <a:p>
            <a:r>
              <a:rPr lang="es-MX" sz="1300" i="1" dirty="0" smtClean="0"/>
              <a:t>Fue un proceso enriquecedor, en lo </a:t>
            </a:r>
            <a:r>
              <a:rPr lang="es-MX" sz="1300" i="1" dirty="0"/>
              <a:t>personal, para los niños para la comunidad, conocer las raíces y poder rescatarlo y traerlo a los chicos , esperamos </a:t>
            </a:r>
            <a:r>
              <a:rPr lang="es-MX" sz="1300" i="1" dirty="0" smtClean="0"/>
              <a:t>poder </a:t>
            </a:r>
            <a:r>
              <a:rPr lang="es-MX" sz="1300" i="1" dirty="0"/>
              <a:t>seguir transmitiendo todo lo que se </a:t>
            </a:r>
            <a:r>
              <a:rPr lang="es-MX" sz="1300" i="1" dirty="0" smtClean="0"/>
              <a:t>consiguió, realizó </a:t>
            </a:r>
            <a:r>
              <a:rPr lang="es-MX" sz="1300" i="1" dirty="0"/>
              <a:t>y aprendió en este </a:t>
            </a:r>
            <a:r>
              <a:rPr lang="es-MX" sz="1300" i="1" dirty="0" smtClean="0"/>
              <a:t>proyecto. Al </a:t>
            </a:r>
            <a:r>
              <a:rPr lang="es-MX" sz="1300" i="1" dirty="0"/>
              <a:t>ser algo nuevo, </a:t>
            </a:r>
            <a:r>
              <a:rPr lang="es-MX" sz="1300" i="1" dirty="0" smtClean="0"/>
              <a:t>nos deja la alegría </a:t>
            </a:r>
            <a:r>
              <a:rPr lang="es-MX" sz="1300" i="1" dirty="0"/>
              <a:t>de poder </a:t>
            </a:r>
            <a:r>
              <a:rPr lang="es-MX" sz="1300" i="1" dirty="0" smtClean="0"/>
              <a:t>aprender, </a:t>
            </a:r>
            <a:r>
              <a:rPr lang="es-MX" sz="1300" i="1" dirty="0"/>
              <a:t>ver en </a:t>
            </a:r>
            <a:r>
              <a:rPr lang="es-MX" sz="1300" i="1" dirty="0" smtClean="0"/>
              <a:t>los </a:t>
            </a:r>
            <a:r>
              <a:rPr lang="es-MX" sz="1300" i="1" dirty="0"/>
              <a:t>chicos el interés que </a:t>
            </a:r>
            <a:r>
              <a:rPr lang="es-MX" sz="1300" i="1" dirty="0" smtClean="0"/>
              <a:t>demostraron, </a:t>
            </a:r>
            <a:r>
              <a:rPr lang="es-MX" sz="1300" i="1" dirty="0"/>
              <a:t>el </a:t>
            </a:r>
            <a:r>
              <a:rPr lang="es-MX" sz="1300" i="1" dirty="0" smtClean="0"/>
              <a:t>desempeño y </a:t>
            </a:r>
            <a:r>
              <a:rPr lang="es-MX" sz="1300" i="1" dirty="0"/>
              <a:t>el entusiasmo, fue algo sumamente </a:t>
            </a:r>
            <a:r>
              <a:rPr lang="es-MX" sz="1300" i="1" dirty="0" smtClean="0"/>
              <a:t>bueno.</a:t>
            </a:r>
          </a:p>
          <a:p>
            <a:r>
              <a:rPr lang="es-MX" sz="1300" i="1" dirty="0" smtClean="0"/>
              <a:t>Cada </a:t>
            </a:r>
            <a:r>
              <a:rPr lang="es-MX" sz="1300" i="1" dirty="0"/>
              <a:t>una de las etapas se alcanzaron, fue un aprendizaje con el </a:t>
            </a:r>
            <a:r>
              <a:rPr lang="es-MX" sz="1300" i="1" dirty="0" smtClean="0"/>
              <a:t>último módulo “la </a:t>
            </a:r>
            <a:r>
              <a:rPr lang="es-MX" sz="1300" i="1" dirty="0"/>
              <a:t>jala de </a:t>
            </a:r>
            <a:r>
              <a:rPr lang="es-MX" sz="1300" i="1" dirty="0" smtClean="0"/>
              <a:t>piedra” </a:t>
            </a:r>
            <a:r>
              <a:rPr lang="es-MX" sz="1300" i="1" dirty="0"/>
              <a:t>se aprendió </a:t>
            </a:r>
            <a:r>
              <a:rPr lang="es-MX" sz="1300" i="1" dirty="0" smtClean="0"/>
              <a:t>mucho sobre el </a:t>
            </a:r>
            <a:r>
              <a:rPr lang="es-MX" sz="1300" i="1" dirty="0"/>
              <a:t>proceso de planificación que conlleva, con apoyo de </a:t>
            </a:r>
            <a:r>
              <a:rPr lang="es-MX" sz="1300" i="1" dirty="0" smtClean="0"/>
              <a:t>las </a:t>
            </a:r>
            <a:r>
              <a:rPr lang="es-MX" sz="1300" i="1" dirty="0"/>
              <a:t>comunidades vecinas </a:t>
            </a:r>
            <a:r>
              <a:rPr lang="es-MX" sz="1300" i="1" dirty="0" smtClean="0"/>
              <a:t>de </a:t>
            </a:r>
            <a:r>
              <a:rPr lang="es-MX" sz="1300" i="1" dirty="0" err="1" smtClean="0"/>
              <a:t>Kachabri</a:t>
            </a:r>
            <a:r>
              <a:rPr lang="es-MX" sz="1300" i="1" dirty="0" smtClean="0"/>
              <a:t> </a:t>
            </a:r>
            <a:r>
              <a:rPr lang="es-MX" sz="1300" i="1" dirty="0"/>
              <a:t>y </a:t>
            </a:r>
            <a:r>
              <a:rPr lang="es-MX" sz="1300" i="1" dirty="0" err="1"/>
              <a:t>Amubri</a:t>
            </a:r>
            <a:r>
              <a:rPr lang="es-MX" sz="1300" i="1" dirty="0"/>
              <a:t> y </a:t>
            </a:r>
            <a:r>
              <a:rPr lang="es-MX" sz="1300" i="1" dirty="0" smtClean="0"/>
              <a:t>otros </a:t>
            </a:r>
            <a:r>
              <a:rPr lang="es-MX" sz="1300" i="1" dirty="0"/>
              <a:t>becarios que se unieron </a:t>
            </a:r>
            <a:r>
              <a:rPr lang="es-MX" sz="1300" i="1" dirty="0" smtClean="0"/>
              <a:t>a </a:t>
            </a:r>
            <a:r>
              <a:rPr lang="es-MX" sz="1300" i="1" dirty="0"/>
              <a:t>este proceso.</a:t>
            </a:r>
          </a:p>
          <a:p>
            <a:r>
              <a:rPr lang="es-MX" sz="1300" i="1" dirty="0"/>
              <a:t>La construcción del </a:t>
            </a:r>
            <a:r>
              <a:rPr lang="es-MX" sz="1300" i="1" dirty="0" smtClean="0"/>
              <a:t>Usure, </a:t>
            </a:r>
            <a:r>
              <a:rPr lang="es-MX" sz="1300" i="1" dirty="0"/>
              <a:t>la visita a la finca, las plantas medicinales, comidas y entre otros, cada uno se fue desarrollando de forma exitosa.</a:t>
            </a:r>
          </a:p>
          <a:p>
            <a:r>
              <a:rPr lang="es-MX" sz="1300" i="1" dirty="0"/>
              <a:t>He aprendido que la planificación es fundamental, no se puede improvisar, todo toma su </a:t>
            </a:r>
            <a:r>
              <a:rPr lang="es-MX" sz="1300" i="1" dirty="0" smtClean="0"/>
              <a:t>tiempo</a:t>
            </a:r>
            <a:r>
              <a:rPr lang="es-MX" sz="1300" i="1" dirty="0"/>
              <a:t>, </a:t>
            </a:r>
            <a:r>
              <a:rPr lang="es-MX" sz="1300" i="1" dirty="0" smtClean="0"/>
              <a:t>es </a:t>
            </a:r>
            <a:r>
              <a:rPr lang="es-MX" sz="1300" i="1" dirty="0"/>
              <a:t>necesario tener un enfoque definido, </a:t>
            </a:r>
            <a:r>
              <a:rPr lang="es-MX" sz="1300" i="1" dirty="0" smtClean="0"/>
              <a:t>qué </a:t>
            </a:r>
            <a:r>
              <a:rPr lang="es-MX" sz="1300" i="1" dirty="0"/>
              <a:t>quiero, cuál va ser el </a:t>
            </a:r>
            <a:r>
              <a:rPr lang="es-MX" sz="1300" i="1" dirty="0" smtClean="0"/>
              <a:t>motivo.</a:t>
            </a:r>
          </a:p>
          <a:p>
            <a:r>
              <a:rPr lang="es-MX" sz="1300" i="1" dirty="0"/>
              <a:t>Me sentí feliz y dichosa de poder </a:t>
            </a:r>
            <a:r>
              <a:rPr lang="es-MX" sz="1300" i="1" dirty="0" smtClean="0"/>
              <a:t>desarrollar el proyecto, </a:t>
            </a:r>
            <a:r>
              <a:rPr lang="es-MX" sz="1300" i="1" dirty="0"/>
              <a:t>porque uno se desarrolla espiritual y mentalmente, es un desarrollo a nivel </a:t>
            </a:r>
            <a:r>
              <a:rPr lang="es-MX" sz="1300" i="1" dirty="0" smtClean="0"/>
              <a:t>macro</a:t>
            </a:r>
            <a:r>
              <a:rPr lang="es-MX" sz="1300" i="1" dirty="0"/>
              <a:t>, uno siente felicidad y satisfacción cuando los chicos te dicen que ya saben para </a:t>
            </a:r>
            <a:r>
              <a:rPr lang="es-MX" sz="1300" i="1" dirty="0" smtClean="0"/>
              <a:t>qué </a:t>
            </a:r>
            <a:r>
              <a:rPr lang="es-MX" sz="1300" i="1" dirty="0"/>
              <a:t>sirve </a:t>
            </a:r>
            <a:r>
              <a:rPr lang="es-MX" sz="1300" i="1" dirty="0" smtClean="0"/>
              <a:t>esto.</a:t>
            </a:r>
            <a:endParaRPr lang="es-MX" sz="1300" i="1" dirty="0"/>
          </a:p>
        </p:txBody>
      </p:sp>
      <p:pic>
        <p:nvPicPr>
          <p:cNvPr id="11" name="Imagen 10"/>
          <p:cNvPicPr>
            <a:picLocks noChangeAspect="1"/>
          </p:cNvPicPr>
          <p:nvPr/>
        </p:nvPicPr>
        <p:blipFill>
          <a:blip r:embed="rId3"/>
          <a:stretch>
            <a:fillRect/>
          </a:stretch>
        </p:blipFill>
        <p:spPr>
          <a:xfrm>
            <a:off x="1057386" y="1336290"/>
            <a:ext cx="4407790" cy="225572"/>
          </a:xfrm>
          <a:prstGeom prst="rect">
            <a:avLst/>
          </a:prstGeom>
        </p:spPr>
      </p:pic>
      <p:sp>
        <p:nvSpPr>
          <p:cNvPr id="14" name="CuadroTexto 13"/>
          <p:cNvSpPr txBox="1"/>
          <p:nvPr/>
        </p:nvSpPr>
        <p:spPr>
          <a:xfrm>
            <a:off x="175511" y="4304656"/>
            <a:ext cx="2532856" cy="261610"/>
          </a:xfrm>
          <a:prstGeom prst="rect">
            <a:avLst/>
          </a:prstGeom>
          <a:noFill/>
        </p:spPr>
        <p:txBody>
          <a:bodyPr wrap="square" rtlCol="0">
            <a:spAutoFit/>
          </a:bodyPr>
          <a:lstStyle/>
          <a:p>
            <a:r>
              <a:rPr lang="es-MX" sz="1100" dirty="0" smtClean="0"/>
              <a:t>Taller de plantas medicinales.</a:t>
            </a:r>
            <a:endParaRPr lang="en-US" sz="1200" dirty="0"/>
          </a:p>
        </p:txBody>
      </p:sp>
      <p:sp>
        <p:nvSpPr>
          <p:cNvPr id="13" name="CuadroTexto 12"/>
          <p:cNvSpPr txBox="1"/>
          <p:nvPr/>
        </p:nvSpPr>
        <p:spPr>
          <a:xfrm>
            <a:off x="3093317" y="3983661"/>
            <a:ext cx="3099568" cy="261610"/>
          </a:xfrm>
          <a:prstGeom prst="rect">
            <a:avLst/>
          </a:prstGeom>
          <a:noFill/>
        </p:spPr>
        <p:txBody>
          <a:bodyPr wrap="square" rtlCol="0">
            <a:spAutoFit/>
          </a:bodyPr>
          <a:lstStyle/>
          <a:p>
            <a:r>
              <a:rPr lang="es-MX" sz="1100" dirty="0" smtClean="0"/>
              <a:t>La tradicional “Jala de piedra”</a:t>
            </a:r>
            <a:endParaRPr lang="en-US" sz="1200" dirty="0"/>
          </a:p>
        </p:txBody>
      </p:sp>
      <p:pic>
        <p:nvPicPr>
          <p:cNvPr id="7" name="Imagen 6"/>
          <p:cNvPicPr>
            <a:picLocks noChangeAspect="1"/>
          </p:cNvPicPr>
          <p:nvPr/>
        </p:nvPicPr>
        <p:blipFill>
          <a:blip r:embed="rId4"/>
          <a:stretch>
            <a:fillRect/>
          </a:stretch>
        </p:blipFill>
        <p:spPr>
          <a:xfrm>
            <a:off x="259867" y="2254253"/>
            <a:ext cx="2833450" cy="2052168"/>
          </a:xfrm>
          <a:prstGeom prst="rect">
            <a:avLst/>
          </a:prstGeom>
        </p:spPr>
      </p:pic>
      <p:pic>
        <p:nvPicPr>
          <p:cNvPr id="15" name="Imagen 14"/>
          <p:cNvPicPr>
            <a:picLocks noChangeAspect="1"/>
          </p:cNvPicPr>
          <p:nvPr/>
        </p:nvPicPr>
        <p:blipFill>
          <a:blip r:embed="rId5"/>
          <a:stretch>
            <a:fillRect/>
          </a:stretch>
        </p:blipFill>
        <p:spPr>
          <a:xfrm>
            <a:off x="3203375" y="2570883"/>
            <a:ext cx="3157474" cy="1412778"/>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33</a:t>
            </a:fld>
            <a:endParaRPr lang="en-US"/>
          </a:p>
        </p:txBody>
      </p:sp>
    </p:spTree>
    <p:extLst>
      <p:ext uri="{BB962C8B-B14F-4D97-AF65-F5344CB8AC3E}">
        <p14:creationId xmlns:p14="http://schemas.microsoft.com/office/powerpoint/2010/main" val="3567049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793"/>
            <a:ext cx="6858594" cy="9144793"/>
          </a:xfrm>
          <a:prstGeom prst="rect">
            <a:avLst/>
          </a:prstGeom>
        </p:spPr>
      </p:pic>
      <p:sp>
        <p:nvSpPr>
          <p:cNvPr id="3" name="CuadroTexto 2"/>
          <p:cNvSpPr txBox="1"/>
          <p:nvPr/>
        </p:nvSpPr>
        <p:spPr>
          <a:xfrm>
            <a:off x="149902" y="99171"/>
            <a:ext cx="6520721" cy="615553"/>
          </a:xfrm>
          <a:prstGeom prst="rect">
            <a:avLst/>
          </a:prstGeom>
          <a:noFill/>
        </p:spPr>
        <p:txBody>
          <a:bodyPr wrap="square" rtlCol="0">
            <a:spAutoFit/>
          </a:bodyPr>
          <a:lstStyle/>
          <a:p>
            <a:r>
              <a:rPr lang="es-MX" sz="2000" b="1" dirty="0"/>
              <a:t>“</a:t>
            </a:r>
            <a:r>
              <a:rPr lang="es-MX" sz="2000" b="1" dirty="0" err="1"/>
              <a:t>Se'tsä</a:t>
            </a:r>
            <a:r>
              <a:rPr lang="es-MX" sz="2000" b="1" dirty="0"/>
              <a:t> </a:t>
            </a:r>
            <a:r>
              <a:rPr lang="es-MX" sz="2000" b="1" dirty="0" err="1"/>
              <a:t>ñi</a:t>
            </a:r>
            <a:r>
              <a:rPr lang="es-MX" sz="2000" b="1" dirty="0"/>
              <a:t> </a:t>
            </a:r>
            <a:r>
              <a:rPr lang="es-MX" sz="2000" b="1" dirty="0" err="1"/>
              <a:t>kimyk</a:t>
            </a:r>
            <a:r>
              <a:rPr lang="es-MX" sz="2000" b="1" dirty="0"/>
              <a:t>: </a:t>
            </a:r>
            <a:r>
              <a:rPr lang="es-MX" sz="2000" b="1" dirty="0" smtClean="0"/>
              <a:t>(Nos </a:t>
            </a:r>
            <a:r>
              <a:rPr lang="es-MX" sz="2000" b="1" dirty="0"/>
              <a:t>estamos </a:t>
            </a:r>
            <a:r>
              <a:rPr lang="es-MX" sz="2000" b="1" dirty="0" smtClean="0"/>
              <a:t>ayudando)”</a:t>
            </a:r>
          </a:p>
          <a:p>
            <a:pPr algn="r"/>
            <a:r>
              <a:rPr lang="es-MX" sz="1400" i="1" dirty="0" smtClean="0"/>
              <a:t>Becaria</a:t>
            </a:r>
            <a:r>
              <a:rPr lang="es-MX" sz="1400" i="1" dirty="0"/>
              <a:t>: Magdalena Hernández García</a:t>
            </a:r>
            <a:endParaRPr lang="en-US" sz="1400" i="1" dirty="0"/>
          </a:p>
        </p:txBody>
      </p:sp>
      <p:sp>
        <p:nvSpPr>
          <p:cNvPr id="5" name="CuadroTexto 4"/>
          <p:cNvSpPr txBox="1"/>
          <p:nvPr/>
        </p:nvSpPr>
        <p:spPr>
          <a:xfrm>
            <a:off x="246400" y="1047428"/>
            <a:ext cx="6365199" cy="692497"/>
          </a:xfrm>
          <a:prstGeom prst="rect">
            <a:avLst/>
          </a:prstGeom>
          <a:noFill/>
        </p:spPr>
        <p:txBody>
          <a:bodyPr wrap="square" rtlCol="0">
            <a:spAutoFit/>
          </a:bodyPr>
          <a:lstStyle/>
          <a:p>
            <a:r>
              <a:rPr lang="es-MX" sz="1300" dirty="0"/>
              <a:t>Fomentar la práctica del intercambio de mano en la agricultura tradicional y la cría de animales criollos y </a:t>
            </a:r>
            <a:r>
              <a:rPr lang="es-MX" sz="1300"/>
              <a:t>nativos </a:t>
            </a:r>
            <a:r>
              <a:rPr lang="es-MX" sz="1300" smtClean="0"/>
              <a:t>Bribri</a:t>
            </a:r>
          </a:p>
          <a:p>
            <a:r>
              <a:rPr lang="es-MX" sz="1300" i="1" smtClean="0"/>
              <a:t>Bratsi</a:t>
            </a:r>
            <a:r>
              <a:rPr lang="es-MX" sz="1300" i="1" dirty="0" smtClean="0"/>
              <a:t>, Talamanca. Limón</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75511" y="4618168"/>
            <a:ext cx="6385809" cy="692497"/>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4</a:t>
            </a:r>
            <a:r>
              <a:rPr lang="es-MX" sz="1300" dirty="0" smtClean="0"/>
              <a:t>.000.000</a:t>
            </a:r>
          </a:p>
          <a:p>
            <a:r>
              <a:rPr lang="es-MX" sz="1300" dirty="0" smtClean="0"/>
              <a:t>Producto entregado: Cosecha de plantas comestibles. Cerco para pollos y cerdos. Huerta en la Escuela de Bajo Coen. Video resumen del “intercambio de mano”</a:t>
            </a:r>
            <a:endParaRPr lang="en-US" sz="1300" dirty="0"/>
          </a:p>
        </p:txBody>
      </p:sp>
      <p:sp>
        <p:nvSpPr>
          <p:cNvPr id="10" name="CuadroTexto 9"/>
          <p:cNvSpPr txBox="1"/>
          <p:nvPr/>
        </p:nvSpPr>
        <p:spPr>
          <a:xfrm>
            <a:off x="175511" y="5489211"/>
            <a:ext cx="6474502" cy="3385542"/>
          </a:xfrm>
          <a:prstGeom prst="rect">
            <a:avLst/>
          </a:prstGeom>
          <a:noFill/>
        </p:spPr>
        <p:txBody>
          <a:bodyPr wrap="square" rtlCol="0">
            <a:spAutoFit/>
          </a:bodyPr>
          <a:lstStyle/>
          <a:p>
            <a:r>
              <a:rPr lang="es-MX" sz="1600" b="1" dirty="0" smtClean="0"/>
              <a:t>Opinión de la becaria</a:t>
            </a:r>
          </a:p>
          <a:p>
            <a:r>
              <a:rPr lang="es-MX" sz="1300" i="1" dirty="0"/>
              <a:t>El grupo se siente muy contento de haber podido realizar los proyectos 2021 y 2022. Gracias al trabajo en equipo y la práctica del intercambio de mano logramos nuestros objetivos y </a:t>
            </a:r>
            <a:r>
              <a:rPr lang="es-MX" sz="1300" i="1" dirty="0" smtClean="0"/>
              <a:t>poco </a:t>
            </a:r>
            <a:r>
              <a:rPr lang="es-MX" sz="1300" i="1" dirty="0"/>
              <a:t>a poco consolidarnos como grupo. En el transcurso del proyecto, decidimos cambiar nuestro nombre de </a:t>
            </a:r>
            <a:r>
              <a:rPr lang="es-MX" sz="1300" i="1" dirty="0" err="1"/>
              <a:t>Diwö</a:t>
            </a:r>
            <a:r>
              <a:rPr lang="es-MX" sz="1300" i="1" dirty="0"/>
              <a:t> </a:t>
            </a:r>
            <a:r>
              <a:rPr lang="es-MX" sz="1300" i="1" dirty="0" err="1"/>
              <a:t>Tskine</a:t>
            </a:r>
            <a:r>
              <a:rPr lang="es-MX" sz="1300" i="1" dirty="0"/>
              <a:t>, al grupo de mujeres SA TSÖ AÑI KIMUK “nos estamos ayudando”. También, poder dar a conocer nuestro proyecto tanto en la comunidad de Bajo </a:t>
            </a:r>
            <a:r>
              <a:rPr lang="es-MX" sz="1300" i="1" dirty="0" err="1"/>
              <a:t>Cöen</a:t>
            </a:r>
            <a:r>
              <a:rPr lang="es-MX" sz="1300" i="1" dirty="0"/>
              <a:t> como con otro grupo </a:t>
            </a:r>
            <a:r>
              <a:rPr lang="es-MX" sz="1300" i="1" dirty="0" smtClean="0"/>
              <a:t> beneficiado con </a:t>
            </a:r>
            <a:r>
              <a:rPr lang="es-MX" sz="1300" i="1" dirty="0"/>
              <a:t>los Fondos de la DGS fue muy importante. </a:t>
            </a:r>
            <a:endParaRPr lang="es-MX" sz="1300" i="1" dirty="0" smtClean="0"/>
          </a:p>
          <a:p>
            <a:endParaRPr lang="es-MX" sz="1300" i="1" dirty="0"/>
          </a:p>
          <a:p>
            <a:r>
              <a:rPr lang="es-MX" sz="1300" i="1" dirty="0" smtClean="0"/>
              <a:t>Con los </a:t>
            </a:r>
            <a:r>
              <a:rPr lang="es-MX" sz="1300" i="1" dirty="0"/>
              <a:t>niños y niñas en nuestra comunidad, sembramos una semillita de la importancia de nuestras tradiciones y cultura Bribri, a través de lo que significa el intercambio de mano. Con el Centro Científico Tropical y el grupo Reverde5 </a:t>
            </a:r>
            <a:r>
              <a:rPr lang="es-MX" sz="1300" i="1" dirty="0" smtClean="0"/>
              <a:t>de Monteverde, logramos </a:t>
            </a:r>
            <a:r>
              <a:rPr lang="es-MX" sz="1300" i="1" dirty="0"/>
              <a:t>dar a conocer nuestras costumbres, realidades y los proyectos que realizamos, incluso enseñándoles algunas palabras en </a:t>
            </a:r>
            <a:r>
              <a:rPr lang="es-MX" sz="1300" i="1" dirty="0" err="1"/>
              <a:t>bribri</a:t>
            </a:r>
            <a:r>
              <a:rPr lang="es-MX" sz="1300" i="1" dirty="0"/>
              <a:t> e intercambiar conocimientos</a:t>
            </a:r>
            <a:r>
              <a:rPr lang="es-MX" sz="1300" i="1" dirty="0" smtClean="0"/>
              <a:t>.</a:t>
            </a:r>
          </a:p>
          <a:p>
            <a:endParaRPr lang="es-MX" sz="1300" i="1" dirty="0"/>
          </a:p>
          <a:p>
            <a:r>
              <a:rPr lang="es-MX" sz="1300" i="1" dirty="0"/>
              <a:t>Dejamos un video corto que resume nuestro proyecto.</a:t>
            </a:r>
          </a:p>
          <a:p>
            <a:endParaRPr lang="es-MX" sz="1600" b="1" dirty="0" smtClean="0"/>
          </a:p>
        </p:txBody>
      </p:sp>
      <p:pic>
        <p:nvPicPr>
          <p:cNvPr id="11" name="Imagen 10"/>
          <p:cNvPicPr>
            <a:picLocks noChangeAspect="1"/>
          </p:cNvPicPr>
          <p:nvPr/>
        </p:nvPicPr>
        <p:blipFill>
          <a:blip r:embed="rId3"/>
          <a:stretch>
            <a:fillRect/>
          </a:stretch>
        </p:blipFill>
        <p:spPr>
          <a:xfrm>
            <a:off x="999480" y="816853"/>
            <a:ext cx="4407790" cy="225572"/>
          </a:xfrm>
          <a:prstGeom prst="rect">
            <a:avLst/>
          </a:prstGeom>
        </p:spPr>
      </p:pic>
      <p:sp>
        <p:nvSpPr>
          <p:cNvPr id="14" name="CuadroTexto 13"/>
          <p:cNvSpPr txBox="1"/>
          <p:nvPr/>
        </p:nvSpPr>
        <p:spPr>
          <a:xfrm>
            <a:off x="175510" y="3590999"/>
            <a:ext cx="3227257" cy="261610"/>
          </a:xfrm>
          <a:prstGeom prst="rect">
            <a:avLst/>
          </a:prstGeom>
          <a:noFill/>
        </p:spPr>
        <p:txBody>
          <a:bodyPr wrap="square" rtlCol="0">
            <a:spAutoFit/>
          </a:bodyPr>
          <a:lstStyle/>
          <a:p>
            <a:r>
              <a:rPr lang="es-MX" sz="1100" dirty="0" smtClean="0"/>
              <a:t>Recogiendo arena y piedra para el cerco de cerdos.</a:t>
            </a:r>
            <a:endParaRPr lang="en-US" sz="1200" dirty="0"/>
          </a:p>
        </p:txBody>
      </p:sp>
      <p:sp>
        <p:nvSpPr>
          <p:cNvPr id="13" name="CuadroTexto 12"/>
          <p:cNvSpPr txBox="1"/>
          <p:nvPr/>
        </p:nvSpPr>
        <p:spPr>
          <a:xfrm>
            <a:off x="3713381" y="4170299"/>
            <a:ext cx="2492547" cy="276999"/>
          </a:xfrm>
          <a:prstGeom prst="rect">
            <a:avLst/>
          </a:prstGeom>
          <a:noFill/>
        </p:spPr>
        <p:txBody>
          <a:bodyPr wrap="square" rtlCol="0">
            <a:spAutoFit/>
          </a:bodyPr>
          <a:lstStyle/>
          <a:p>
            <a:r>
              <a:rPr lang="es-MX" sz="1200" dirty="0" smtClean="0"/>
              <a:t>Trabajando en la huerta escolar</a:t>
            </a:r>
            <a:endParaRPr lang="en-US" sz="1200" dirty="0"/>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88" y="1925905"/>
            <a:ext cx="2973108" cy="1610713"/>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1121" y="1503481"/>
            <a:ext cx="1785290" cy="2616390"/>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34</a:t>
            </a:fld>
            <a:endParaRPr lang="en-US"/>
          </a:p>
        </p:txBody>
      </p:sp>
    </p:spTree>
    <p:extLst>
      <p:ext uri="{BB962C8B-B14F-4D97-AF65-F5344CB8AC3E}">
        <p14:creationId xmlns:p14="http://schemas.microsoft.com/office/powerpoint/2010/main" val="244394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1840443" y="3493388"/>
            <a:ext cx="2860078" cy="784830"/>
          </a:xfrm>
          <a:prstGeom prst="rect">
            <a:avLst/>
          </a:prstGeom>
        </p:spPr>
        <p:txBody>
          <a:bodyPr wrap="none">
            <a:spAutoFit/>
          </a:bodyPr>
          <a:lstStyle/>
          <a:p>
            <a:r>
              <a:rPr lang="en-US" sz="4500" dirty="0" smtClean="0">
                <a:latin typeface="Stencil" panose="040409050D0802020404" pitchFamily="82" charset="0"/>
                <a:ea typeface="+mj-ea"/>
                <a:cs typeface="+mj-cs"/>
              </a:rPr>
              <a:t>Zona sur</a:t>
            </a:r>
            <a:endParaRPr lang="en-US" sz="4500" dirty="0">
              <a:latin typeface="Stencil" panose="040409050D0802020404" pitchFamily="82" charset="0"/>
              <a:ea typeface="+mj-ea"/>
              <a:cs typeface="+mj-cs"/>
            </a:endParaRP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35</a:t>
            </a:fld>
            <a:endParaRPr lang="en-US"/>
          </a:p>
        </p:txBody>
      </p:sp>
    </p:spTree>
    <p:extLst>
      <p:ext uri="{BB962C8B-B14F-4D97-AF65-F5344CB8AC3E}">
        <p14:creationId xmlns:p14="http://schemas.microsoft.com/office/powerpoint/2010/main" val="2769847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793"/>
            <a:ext cx="6858594" cy="9144793"/>
          </a:xfrm>
          <a:prstGeom prst="rect">
            <a:avLst/>
          </a:prstGeom>
        </p:spPr>
      </p:pic>
      <p:sp>
        <p:nvSpPr>
          <p:cNvPr id="3" name="CuadroTexto 2"/>
          <p:cNvSpPr txBox="1"/>
          <p:nvPr/>
        </p:nvSpPr>
        <p:spPr>
          <a:xfrm>
            <a:off x="149902" y="99171"/>
            <a:ext cx="6520721" cy="923330"/>
          </a:xfrm>
          <a:prstGeom prst="rect">
            <a:avLst/>
          </a:prstGeom>
          <a:noFill/>
        </p:spPr>
        <p:txBody>
          <a:bodyPr wrap="square" rtlCol="0">
            <a:spAutoFit/>
          </a:bodyPr>
          <a:lstStyle/>
          <a:p>
            <a:r>
              <a:rPr lang="es-MX" sz="2000" b="1" dirty="0"/>
              <a:t>“Transmisión de conocimientos de la medicina tradicional </a:t>
            </a:r>
            <a:r>
              <a:rPr lang="es-MX" sz="2000" b="1" dirty="0" err="1" smtClean="0"/>
              <a:t>Bröran</a:t>
            </a:r>
            <a:r>
              <a:rPr lang="es-MX" sz="2000" b="1" dirty="0" smtClean="0"/>
              <a:t>”</a:t>
            </a:r>
          </a:p>
          <a:p>
            <a:pPr algn="r"/>
            <a:r>
              <a:rPr lang="es-MX" sz="1400" i="1" dirty="0" smtClean="0"/>
              <a:t>Becaria</a:t>
            </a:r>
            <a:r>
              <a:rPr lang="es-MX" sz="1400" i="1" dirty="0"/>
              <a:t>: </a:t>
            </a:r>
            <a:r>
              <a:rPr lang="es-MX" sz="1400" i="1" dirty="0" err="1"/>
              <a:t>Fulgencia</a:t>
            </a:r>
            <a:r>
              <a:rPr lang="es-MX" sz="1400" i="1" dirty="0"/>
              <a:t> Ortiz Rivera</a:t>
            </a:r>
            <a:endParaRPr lang="en-US" sz="1400" i="1" dirty="0"/>
          </a:p>
        </p:txBody>
      </p:sp>
      <p:sp>
        <p:nvSpPr>
          <p:cNvPr id="5" name="CuadroTexto 4"/>
          <p:cNvSpPr txBox="1"/>
          <p:nvPr/>
        </p:nvSpPr>
        <p:spPr>
          <a:xfrm>
            <a:off x="246400" y="1235934"/>
            <a:ext cx="6365199" cy="892552"/>
          </a:xfrm>
          <a:prstGeom prst="rect">
            <a:avLst/>
          </a:prstGeom>
          <a:noFill/>
        </p:spPr>
        <p:txBody>
          <a:bodyPr wrap="square" rtlCol="0">
            <a:spAutoFit/>
          </a:bodyPr>
          <a:lstStyle/>
          <a:p>
            <a:r>
              <a:rPr lang="es-MX" sz="1300" dirty="0"/>
              <a:t>Transmitir los conocimientos sobre la preparación y uso de ungüentos, esencias y aceites con diferentes plantas para el uso de la medicina tradicional para tratar enfermedades desde la cosmovisión indígena </a:t>
            </a:r>
            <a:r>
              <a:rPr lang="es-MX" sz="1300" dirty="0" smtClean="0"/>
              <a:t>Brörán</a:t>
            </a:r>
            <a:r>
              <a:rPr lang="es-MX" sz="1300" dirty="0"/>
              <a:t> </a:t>
            </a:r>
            <a:r>
              <a:rPr lang="es-MX" sz="1300" dirty="0" smtClean="0"/>
              <a:t>es el objetivo buscado de este proyecto.</a:t>
            </a:r>
          </a:p>
          <a:p>
            <a:r>
              <a:rPr lang="es-MX" sz="1300" i="1" dirty="0" smtClean="0"/>
              <a:t>Térraba, Potrero Grande. Buenos Aires de Puntarenas.</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75511" y="4783058"/>
            <a:ext cx="6385809" cy="492443"/>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2</a:t>
            </a:r>
            <a:r>
              <a:rPr lang="es-MX" sz="1300" dirty="0" smtClean="0"/>
              <a:t>.750.000</a:t>
            </a:r>
          </a:p>
          <a:p>
            <a:r>
              <a:rPr lang="es-MX" sz="1300" dirty="0" smtClean="0"/>
              <a:t>Producto entregado: Una bitácora de las acciones realizadas en los talleres.</a:t>
            </a:r>
            <a:endParaRPr lang="en-US" sz="1300" dirty="0"/>
          </a:p>
        </p:txBody>
      </p:sp>
      <p:sp>
        <p:nvSpPr>
          <p:cNvPr id="10" name="CuadroTexto 9"/>
          <p:cNvSpPr txBox="1"/>
          <p:nvPr/>
        </p:nvSpPr>
        <p:spPr>
          <a:xfrm>
            <a:off x="191748" y="5663259"/>
            <a:ext cx="6474502" cy="2785378"/>
          </a:xfrm>
          <a:prstGeom prst="rect">
            <a:avLst/>
          </a:prstGeom>
          <a:noFill/>
        </p:spPr>
        <p:txBody>
          <a:bodyPr wrap="square" rtlCol="0">
            <a:spAutoFit/>
          </a:bodyPr>
          <a:lstStyle/>
          <a:p>
            <a:r>
              <a:rPr lang="es-MX" sz="1600" b="1" dirty="0" smtClean="0"/>
              <a:t>Opinión de la becaria</a:t>
            </a:r>
          </a:p>
          <a:p>
            <a:r>
              <a:rPr lang="es-MX" sz="1300" i="1" dirty="0"/>
              <a:t>Fue </a:t>
            </a:r>
            <a:r>
              <a:rPr lang="es-MX" sz="1300" i="1" dirty="0" smtClean="0"/>
              <a:t>difícil, </a:t>
            </a:r>
            <a:r>
              <a:rPr lang="es-MX" sz="1300" i="1" dirty="0"/>
              <a:t>porque una no sabe de proyectos, eso que lo pensamos muy bien, pero el presupuesto luego vimos que no era tan fácil de manejar. Ahora que vamos cerrando es que nos hemos dado cuenta </a:t>
            </a:r>
            <a:r>
              <a:rPr lang="es-MX" sz="1300" i="1" dirty="0" smtClean="0"/>
              <a:t>cómo </a:t>
            </a:r>
            <a:r>
              <a:rPr lang="es-MX" sz="1300" i="1" dirty="0"/>
              <a:t>es que se gestiona el </a:t>
            </a:r>
            <a:r>
              <a:rPr lang="es-MX" sz="1300" i="1" dirty="0" smtClean="0"/>
              <a:t>mismo.</a:t>
            </a:r>
          </a:p>
          <a:p>
            <a:endParaRPr lang="es-MX" sz="1300" i="1" dirty="0"/>
          </a:p>
          <a:p>
            <a:r>
              <a:rPr lang="es-MX" sz="1300" i="1" dirty="0"/>
              <a:t>Al inicio fue muy estresante, ahora ya me siento bien porque las cosas han salido bien. Muchas personas han aprendido del proceso sobre las plantas medicinales. Además, como muchas personas se han enterado del proceso, </a:t>
            </a:r>
            <a:r>
              <a:rPr lang="es-MX" sz="1300" i="1" dirty="0" smtClean="0"/>
              <a:t>me </a:t>
            </a:r>
            <a:r>
              <a:rPr lang="es-MX" sz="1300" i="1" dirty="0"/>
              <a:t>llaman a preguntar sobre el uso de algunas plantas medicinales.</a:t>
            </a:r>
          </a:p>
          <a:p>
            <a:endParaRPr lang="es-MX" sz="1300" i="1" dirty="0"/>
          </a:p>
          <a:p>
            <a:r>
              <a:rPr lang="es-MX" sz="1300" i="1" dirty="0"/>
              <a:t>El proyecto nos ha ayudado para unirnos y conocernos más, para saber de usos de las plantas que no todas las personas que asistieron </a:t>
            </a:r>
            <a:r>
              <a:rPr lang="es-MX" sz="1300" i="1" dirty="0" smtClean="0"/>
              <a:t>conocían.</a:t>
            </a:r>
            <a:endParaRPr lang="es-MX" sz="1300" i="1" dirty="0"/>
          </a:p>
          <a:p>
            <a:endParaRPr lang="es-MX" sz="1600" b="1" dirty="0" smtClean="0"/>
          </a:p>
        </p:txBody>
      </p:sp>
      <p:pic>
        <p:nvPicPr>
          <p:cNvPr id="11" name="Imagen 10"/>
          <p:cNvPicPr>
            <a:picLocks noChangeAspect="1"/>
          </p:cNvPicPr>
          <p:nvPr/>
        </p:nvPicPr>
        <p:blipFill>
          <a:blip r:embed="rId3"/>
          <a:stretch>
            <a:fillRect/>
          </a:stretch>
        </p:blipFill>
        <p:spPr>
          <a:xfrm>
            <a:off x="999480" y="1071722"/>
            <a:ext cx="4407790" cy="225572"/>
          </a:xfrm>
          <a:prstGeom prst="rect">
            <a:avLst/>
          </a:prstGeom>
        </p:spPr>
      </p:pic>
      <p:sp>
        <p:nvSpPr>
          <p:cNvPr id="14" name="CuadroTexto 13"/>
          <p:cNvSpPr txBox="1"/>
          <p:nvPr/>
        </p:nvSpPr>
        <p:spPr>
          <a:xfrm>
            <a:off x="149902" y="4144251"/>
            <a:ext cx="3386080" cy="430887"/>
          </a:xfrm>
          <a:prstGeom prst="rect">
            <a:avLst/>
          </a:prstGeom>
          <a:noFill/>
        </p:spPr>
        <p:txBody>
          <a:bodyPr wrap="square" rtlCol="0">
            <a:spAutoFit/>
          </a:bodyPr>
          <a:lstStyle/>
          <a:p>
            <a:r>
              <a:rPr lang="es-MX" sz="1100" dirty="0" smtClean="0"/>
              <a:t>Mujeres participantes del taller empacando las medicinas tradicionales.</a:t>
            </a:r>
            <a:endParaRPr lang="en-US" sz="1200" dirty="0"/>
          </a:p>
        </p:txBody>
      </p:sp>
      <p:sp>
        <p:nvSpPr>
          <p:cNvPr id="13" name="CuadroTexto 12"/>
          <p:cNvSpPr txBox="1"/>
          <p:nvPr/>
        </p:nvSpPr>
        <p:spPr>
          <a:xfrm>
            <a:off x="3856440" y="4168688"/>
            <a:ext cx="2138250" cy="430887"/>
          </a:xfrm>
          <a:prstGeom prst="rect">
            <a:avLst/>
          </a:prstGeom>
          <a:noFill/>
        </p:spPr>
        <p:txBody>
          <a:bodyPr wrap="square" rtlCol="0">
            <a:spAutoFit/>
          </a:bodyPr>
          <a:lstStyle/>
          <a:p>
            <a:r>
              <a:rPr lang="es-MX" sz="1100" dirty="0" smtClean="0"/>
              <a:t>Mayor comparte información sobre las plantas medicinales</a:t>
            </a:r>
            <a:endParaRPr lang="en-US" sz="1200" dirty="0"/>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400" y="2287236"/>
            <a:ext cx="2848131" cy="1771373"/>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t="18456"/>
          <a:stretch/>
        </p:blipFill>
        <p:spPr>
          <a:xfrm>
            <a:off x="3946423" y="2281056"/>
            <a:ext cx="1588198" cy="1805916"/>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36</a:t>
            </a:fld>
            <a:endParaRPr lang="en-US"/>
          </a:p>
        </p:txBody>
      </p:sp>
    </p:spTree>
    <p:extLst>
      <p:ext uri="{BB962C8B-B14F-4D97-AF65-F5344CB8AC3E}">
        <p14:creationId xmlns:p14="http://schemas.microsoft.com/office/powerpoint/2010/main" val="512129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594" y="-22221"/>
            <a:ext cx="6858594" cy="9144793"/>
          </a:xfrm>
          <a:prstGeom prst="rect">
            <a:avLst/>
          </a:prstGeom>
        </p:spPr>
      </p:pic>
      <p:sp>
        <p:nvSpPr>
          <p:cNvPr id="3" name="CuadroTexto 2"/>
          <p:cNvSpPr txBox="1"/>
          <p:nvPr/>
        </p:nvSpPr>
        <p:spPr>
          <a:xfrm>
            <a:off x="149902" y="99171"/>
            <a:ext cx="6520721" cy="923330"/>
          </a:xfrm>
          <a:prstGeom prst="rect">
            <a:avLst/>
          </a:prstGeom>
          <a:noFill/>
        </p:spPr>
        <p:txBody>
          <a:bodyPr wrap="square" rtlCol="0">
            <a:spAutoFit/>
          </a:bodyPr>
          <a:lstStyle/>
          <a:p>
            <a:r>
              <a:rPr lang="es-MX" sz="2000" b="1" dirty="0"/>
              <a:t>“Rescate y práctica de las danzas tradicionales del pueblo Brörán”</a:t>
            </a:r>
            <a:endParaRPr lang="es-MX" sz="2000" b="1" dirty="0" smtClean="0"/>
          </a:p>
          <a:p>
            <a:pPr algn="r"/>
            <a:r>
              <a:rPr lang="es-MX" sz="1400" i="1" dirty="0" smtClean="0"/>
              <a:t>Becaria: Haydee </a:t>
            </a:r>
            <a:r>
              <a:rPr lang="es-MX" sz="1400" i="1" dirty="0" err="1"/>
              <a:t>Nasira</a:t>
            </a:r>
            <a:r>
              <a:rPr lang="es-MX" sz="1400" i="1" dirty="0"/>
              <a:t> Segura </a:t>
            </a:r>
            <a:r>
              <a:rPr lang="es-MX" sz="1400" i="1" dirty="0" smtClean="0"/>
              <a:t>Rivera</a:t>
            </a:r>
            <a:endParaRPr lang="en-US" sz="1400" i="1" dirty="0"/>
          </a:p>
        </p:txBody>
      </p:sp>
      <p:sp>
        <p:nvSpPr>
          <p:cNvPr id="5" name="CuadroTexto 4"/>
          <p:cNvSpPr txBox="1"/>
          <p:nvPr/>
        </p:nvSpPr>
        <p:spPr>
          <a:xfrm>
            <a:off x="246400" y="1235934"/>
            <a:ext cx="6365199" cy="892552"/>
          </a:xfrm>
          <a:prstGeom prst="rect">
            <a:avLst/>
          </a:prstGeom>
          <a:noFill/>
        </p:spPr>
        <p:txBody>
          <a:bodyPr wrap="square" rtlCol="0">
            <a:spAutoFit/>
          </a:bodyPr>
          <a:lstStyle/>
          <a:p>
            <a:r>
              <a:rPr lang="es-MX" sz="1300" dirty="0"/>
              <a:t>Fortalecer el proceso de reivindicación y práctica de las danzas tradicionales propias del territorio indígena Térraba, por medio de la aplicación de gestiones e incentivos para estas expresiones </a:t>
            </a:r>
            <a:r>
              <a:rPr lang="es-MX" sz="1300" dirty="0" smtClean="0"/>
              <a:t>culturales.</a:t>
            </a:r>
          </a:p>
          <a:p>
            <a:r>
              <a:rPr lang="es-MX" sz="1300" i="1" dirty="0" smtClean="0"/>
              <a:t>Potrero Grande. Buenos Aires de Puntarenas.</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49902" y="5036004"/>
            <a:ext cx="6385809" cy="492443"/>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3</a:t>
            </a:r>
            <a:r>
              <a:rPr lang="es-MX" sz="1300" dirty="0" smtClean="0"/>
              <a:t>.200.000</a:t>
            </a:r>
          </a:p>
          <a:p>
            <a:r>
              <a:rPr lang="es-MX" sz="1300" dirty="0" smtClean="0"/>
              <a:t>Producto </a:t>
            </a:r>
            <a:r>
              <a:rPr lang="es-MX" sz="1300" dirty="0"/>
              <a:t>entregado</a:t>
            </a:r>
            <a:r>
              <a:rPr lang="es-MX" sz="1300" dirty="0" smtClean="0"/>
              <a:t>: videos para resguardar las actividades realizadas en los talleres</a:t>
            </a:r>
            <a:endParaRPr lang="en-US" sz="1300" dirty="0"/>
          </a:p>
        </p:txBody>
      </p:sp>
      <p:sp>
        <p:nvSpPr>
          <p:cNvPr id="10" name="CuadroTexto 9"/>
          <p:cNvSpPr txBox="1"/>
          <p:nvPr/>
        </p:nvSpPr>
        <p:spPr>
          <a:xfrm>
            <a:off x="191748" y="5708229"/>
            <a:ext cx="6474502" cy="3385542"/>
          </a:xfrm>
          <a:prstGeom prst="rect">
            <a:avLst/>
          </a:prstGeom>
          <a:noFill/>
        </p:spPr>
        <p:txBody>
          <a:bodyPr wrap="square" rtlCol="0">
            <a:spAutoFit/>
          </a:bodyPr>
          <a:lstStyle/>
          <a:p>
            <a:r>
              <a:rPr lang="es-MX" sz="1600" b="1" dirty="0" smtClean="0"/>
              <a:t>Opinión de la becaria</a:t>
            </a:r>
          </a:p>
          <a:p>
            <a:r>
              <a:rPr lang="es-MX" sz="1300" i="1" dirty="0" smtClean="0"/>
              <a:t>Durante </a:t>
            </a:r>
            <a:r>
              <a:rPr lang="es-MX" sz="1300" i="1" dirty="0"/>
              <a:t>el proceso me sentí emocionada, muy agradecida con todas las personas que me colaboraron, en </a:t>
            </a:r>
            <a:r>
              <a:rPr lang="es-MX" sz="1300" i="1" dirty="0" smtClean="0"/>
              <a:t>especial </a:t>
            </a:r>
            <a:r>
              <a:rPr lang="es-MX" sz="1300" i="1" dirty="0"/>
              <a:t>los padres de familia de cada niño, que asumieron el proceso con mucho </a:t>
            </a:r>
            <a:r>
              <a:rPr lang="es-MX" sz="1300" i="1" dirty="0" smtClean="0"/>
              <a:t>compromiso </a:t>
            </a:r>
            <a:r>
              <a:rPr lang="es-MX" sz="1300" i="1" dirty="0"/>
              <a:t>y su comprensión cuando fue necesario trasladar algún </a:t>
            </a:r>
            <a:r>
              <a:rPr lang="es-MX" sz="1300" i="1" dirty="0" smtClean="0"/>
              <a:t>ensayo, </a:t>
            </a:r>
            <a:r>
              <a:rPr lang="es-MX" sz="1300" i="1" dirty="0"/>
              <a:t>para mi fue importante contar con ese apoyo</a:t>
            </a:r>
            <a:r>
              <a:rPr lang="es-MX" sz="1300" i="1" dirty="0" smtClean="0"/>
              <a:t>.</a:t>
            </a:r>
          </a:p>
          <a:p>
            <a:endParaRPr lang="es-MX" sz="1300" i="1" dirty="0"/>
          </a:p>
          <a:p>
            <a:r>
              <a:rPr lang="es-MX" sz="1300" i="1" dirty="0"/>
              <a:t>Además, el proyecto me dio muchas alegrías, por ejemplo: cada vez que llamaba a alguno de los participantes para comentarle que ya estaba listo su traje tradicional, y verles contentas al medírselo, </a:t>
            </a:r>
            <a:r>
              <a:rPr lang="es-MX" sz="1300" i="1" dirty="0" smtClean="0"/>
              <a:t>cómo </a:t>
            </a:r>
            <a:r>
              <a:rPr lang="es-MX" sz="1300" i="1" dirty="0"/>
              <a:t>lo modelaban, eso me llenó de mucha satisfacción. Ver que con ese esfuerzo podría sacar una sonrisa de cada niño o niña</a:t>
            </a:r>
            <a:r>
              <a:rPr lang="es-MX" sz="1300" i="1" dirty="0" smtClean="0"/>
              <a:t>.</a:t>
            </a:r>
          </a:p>
          <a:p>
            <a:endParaRPr lang="es-MX" sz="1300" i="1" dirty="0"/>
          </a:p>
          <a:p>
            <a:r>
              <a:rPr lang="es-MX" sz="1300" i="1" dirty="0"/>
              <a:t>También, el proyecto me permitió ayudar a muchas personas que en algún momento tuvieron una necesidad, pudimos ayudar, pues desde el proyecto me pude acercar más.</a:t>
            </a:r>
          </a:p>
          <a:p>
            <a:r>
              <a:rPr lang="es-MX" sz="1300" i="1" dirty="0"/>
              <a:t>Es una felicidad para mí, poder hacer algo que siempre me ha </a:t>
            </a:r>
            <a:r>
              <a:rPr lang="es-MX" sz="1300" i="1" dirty="0" smtClean="0"/>
              <a:t>gustado, </a:t>
            </a:r>
            <a:r>
              <a:rPr lang="es-MX" sz="1300" i="1" dirty="0"/>
              <a:t>que es danzar, investigar sobre estas danzas que vienen desde nuestros antepasados.</a:t>
            </a:r>
          </a:p>
          <a:p>
            <a:endParaRPr lang="es-MX" sz="1600" b="1" dirty="0" smtClean="0"/>
          </a:p>
        </p:txBody>
      </p:sp>
      <p:pic>
        <p:nvPicPr>
          <p:cNvPr id="11" name="Imagen 10"/>
          <p:cNvPicPr>
            <a:picLocks noChangeAspect="1"/>
          </p:cNvPicPr>
          <p:nvPr/>
        </p:nvPicPr>
        <p:blipFill>
          <a:blip r:embed="rId3"/>
          <a:stretch>
            <a:fillRect/>
          </a:stretch>
        </p:blipFill>
        <p:spPr>
          <a:xfrm>
            <a:off x="999480" y="1071722"/>
            <a:ext cx="4407790" cy="225572"/>
          </a:xfrm>
          <a:prstGeom prst="rect">
            <a:avLst/>
          </a:prstGeom>
        </p:spPr>
      </p:pic>
      <p:sp>
        <p:nvSpPr>
          <p:cNvPr id="14" name="CuadroTexto 13"/>
          <p:cNvSpPr txBox="1"/>
          <p:nvPr/>
        </p:nvSpPr>
        <p:spPr>
          <a:xfrm>
            <a:off x="149902" y="4425512"/>
            <a:ext cx="3089288" cy="430887"/>
          </a:xfrm>
          <a:prstGeom prst="rect">
            <a:avLst/>
          </a:prstGeom>
          <a:noFill/>
        </p:spPr>
        <p:txBody>
          <a:bodyPr wrap="square" rtlCol="0">
            <a:spAutoFit/>
          </a:bodyPr>
          <a:lstStyle/>
          <a:p>
            <a:r>
              <a:rPr lang="es-MX" sz="1100" dirty="0"/>
              <a:t>Ensayo práctico de la danza tradicional del </a:t>
            </a:r>
            <a:r>
              <a:rPr lang="es-MX" sz="1100" dirty="0" err="1"/>
              <a:t>Yaigo</a:t>
            </a:r>
            <a:r>
              <a:rPr lang="es-MX" sz="1100" dirty="0"/>
              <a:t> (mono) </a:t>
            </a:r>
            <a:endParaRPr lang="en-US" sz="1200" dirty="0"/>
          </a:p>
        </p:txBody>
      </p:sp>
      <p:sp>
        <p:nvSpPr>
          <p:cNvPr id="13" name="CuadroTexto 12"/>
          <p:cNvSpPr txBox="1"/>
          <p:nvPr/>
        </p:nvSpPr>
        <p:spPr>
          <a:xfrm>
            <a:off x="3816311" y="4412963"/>
            <a:ext cx="2464568" cy="430887"/>
          </a:xfrm>
          <a:prstGeom prst="rect">
            <a:avLst/>
          </a:prstGeom>
          <a:noFill/>
        </p:spPr>
        <p:txBody>
          <a:bodyPr wrap="square" rtlCol="0">
            <a:spAutoFit/>
          </a:bodyPr>
          <a:lstStyle/>
          <a:p>
            <a:r>
              <a:rPr lang="es-MX" sz="1100" dirty="0" smtClean="0"/>
              <a:t>Grupo de danza tradicional en una presentación en </a:t>
            </a:r>
            <a:r>
              <a:rPr lang="es-MX" sz="1100" dirty="0" err="1" smtClean="0"/>
              <a:t>U’tla</a:t>
            </a:r>
            <a:endParaRPr lang="en-US" sz="1200" dirty="0"/>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33" y="2153369"/>
            <a:ext cx="1886068" cy="2259593"/>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5352" y="1986564"/>
            <a:ext cx="1763036" cy="2347814"/>
          </a:xfrm>
          <a:prstGeom prst="rect">
            <a:avLst/>
          </a:prstGeom>
        </p:spPr>
      </p:pic>
      <p:sp>
        <p:nvSpPr>
          <p:cNvPr id="7" name="Marcador de número de diapositiva 6"/>
          <p:cNvSpPr>
            <a:spLocks noGrp="1"/>
          </p:cNvSpPr>
          <p:nvPr>
            <p:ph type="sldNum" sz="quarter" idx="12"/>
          </p:nvPr>
        </p:nvSpPr>
        <p:spPr/>
        <p:txBody>
          <a:bodyPr/>
          <a:lstStyle/>
          <a:p>
            <a:fld id="{63EFAB48-2743-4237-9C33-000BCCD20EDC}" type="slidenum">
              <a:rPr lang="en-US" smtClean="0"/>
              <a:t>37</a:t>
            </a:fld>
            <a:endParaRPr lang="en-US"/>
          </a:p>
        </p:txBody>
      </p:sp>
    </p:spTree>
    <p:extLst>
      <p:ext uri="{BB962C8B-B14F-4D97-AF65-F5344CB8AC3E}">
        <p14:creationId xmlns:p14="http://schemas.microsoft.com/office/powerpoint/2010/main" val="4043282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14694" y="-793"/>
            <a:ext cx="6858594" cy="9144793"/>
          </a:xfrm>
          <a:prstGeom prst="rect">
            <a:avLst/>
          </a:prstGeom>
        </p:spPr>
      </p:pic>
      <p:sp>
        <p:nvSpPr>
          <p:cNvPr id="3" name="CuadroTexto 2"/>
          <p:cNvSpPr txBox="1"/>
          <p:nvPr/>
        </p:nvSpPr>
        <p:spPr>
          <a:xfrm>
            <a:off x="149902" y="99171"/>
            <a:ext cx="6708098" cy="923330"/>
          </a:xfrm>
          <a:prstGeom prst="rect">
            <a:avLst/>
          </a:prstGeom>
          <a:noFill/>
        </p:spPr>
        <p:txBody>
          <a:bodyPr wrap="square" rtlCol="0">
            <a:spAutoFit/>
          </a:bodyPr>
          <a:lstStyle/>
          <a:p>
            <a:r>
              <a:rPr lang="es-MX" sz="2000" b="1" dirty="0"/>
              <a:t>“Fortalecimiento y aprendizajes de las </a:t>
            </a:r>
            <a:r>
              <a:rPr lang="es-MX" sz="2000" b="1" dirty="0" smtClean="0"/>
              <a:t>prácticas </a:t>
            </a:r>
            <a:r>
              <a:rPr lang="es-MX" sz="2000" b="1" dirty="0"/>
              <a:t>y tradiciones ancestrales </a:t>
            </a:r>
            <a:r>
              <a:rPr lang="es-MX" sz="2000" b="1" dirty="0" err="1"/>
              <a:t>térrabas</a:t>
            </a:r>
            <a:r>
              <a:rPr lang="es-MX" sz="2000" b="1" dirty="0"/>
              <a:t>”</a:t>
            </a:r>
            <a:endParaRPr lang="es-MX" sz="2000" b="1" dirty="0" smtClean="0"/>
          </a:p>
          <a:p>
            <a:pPr algn="r"/>
            <a:r>
              <a:rPr lang="es-MX" sz="1400" i="1" dirty="0"/>
              <a:t>Becaria</a:t>
            </a:r>
            <a:r>
              <a:rPr lang="es-MX" sz="1400" i="1" dirty="0" smtClean="0"/>
              <a:t>: Isabel </a:t>
            </a:r>
            <a:r>
              <a:rPr lang="es-MX" sz="1400" i="1" dirty="0"/>
              <a:t>Cristina Rivera Navas</a:t>
            </a:r>
            <a:endParaRPr lang="en-US" sz="1400" i="1" dirty="0"/>
          </a:p>
        </p:txBody>
      </p:sp>
      <p:sp>
        <p:nvSpPr>
          <p:cNvPr id="5" name="CuadroTexto 4"/>
          <p:cNvSpPr txBox="1"/>
          <p:nvPr/>
        </p:nvSpPr>
        <p:spPr>
          <a:xfrm>
            <a:off x="246400" y="1235934"/>
            <a:ext cx="6365199" cy="892552"/>
          </a:xfrm>
          <a:prstGeom prst="rect">
            <a:avLst/>
          </a:prstGeom>
          <a:noFill/>
        </p:spPr>
        <p:txBody>
          <a:bodyPr wrap="square" rtlCol="0">
            <a:spAutoFit/>
          </a:bodyPr>
          <a:lstStyle/>
          <a:p>
            <a:r>
              <a:rPr lang="es-MX" sz="1300" dirty="0" smtClean="0"/>
              <a:t>El proyecto buscó promover </a:t>
            </a:r>
            <a:r>
              <a:rPr lang="es-MX" sz="1300" dirty="0"/>
              <a:t>los conocimientos </a:t>
            </a:r>
            <a:r>
              <a:rPr lang="es-MX" sz="1300" dirty="0" smtClean="0"/>
              <a:t>ancestrales, </a:t>
            </a:r>
            <a:r>
              <a:rPr lang="es-MX" sz="1300" dirty="0"/>
              <a:t>mediante la elaboración de productos </a:t>
            </a:r>
            <a:r>
              <a:rPr lang="es-MX" sz="1300" dirty="0" smtClean="0"/>
              <a:t>por medio de capacitaciones </a:t>
            </a:r>
            <a:r>
              <a:rPr lang="es-MX" sz="1300" dirty="0"/>
              <a:t>de hilado, producción de cacao y análisis y uso de la medicina tradicional en el pueblo indígena Térraba. </a:t>
            </a:r>
            <a:endParaRPr lang="es-MX" sz="1300" dirty="0" smtClean="0"/>
          </a:p>
          <a:p>
            <a:r>
              <a:rPr lang="es-MX" sz="1300" i="1" dirty="0" smtClean="0"/>
              <a:t>Térraba. Buenos Aires de Puntarenas</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64649" y="5514976"/>
            <a:ext cx="6385809" cy="892552"/>
          </a:xfrm>
          <a:prstGeom prst="rect">
            <a:avLst/>
          </a:prstGeom>
          <a:noFill/>
          <a:ln>
            <a:solidFill>
              <a:srgbClr val="9DE7A4"/>
            </a:solidFill>
          </a:ln>
        </p:spPr>
        <p:txBody>
          <a:bodyPr wrap="square" rtlCol="0">
            <a:spAutoFit/>
          </a:bodyPr>
          <a:lstStyle/>
          <a:p>
            <a:r>
              <a:rPr lang="es-MX" sz="1300" dirty="0"/>
              <a:t>P</a:t>
            </a:r>
            <a:r>
              <a:rPr lang="es-MX" sz="1300" dirty="0" smtClean="0"/>
              <a:t>resupuesto otorgado ₡</a:t>
            </a:r>
            <a:r>
              <a:rPr lang="es-MX" sz="1300" dirty="0"/>
              <a:t>3</a:t>
            </a:r>
            <a:r>
              <a:rPr lang="es-MX" sz="1300" dirty="0" smtClean="0"/>
              <a:t>.000.000</a:t>
            </a:r>
          </a:p>
          <a:p>
            <a:r>
              <a:rPr lang="es-MX" sz="1300" dirty="0" smtClean="0"/>
              <a:t>Producto entregado: Prendas elaboradas a base de mantas teñidas con tintes naturales. Herramientas para el hilado entregadas a participantes en los talleres. Productos a base de cacao para celebraciones espirituales. Un libro de idioma </a:t>
            </a:r>
            <a:r>
              <a:rPr lang="es-MX" sz="1300" dirty="0" err="1" smtClean="0"/>
              <a:t>Blorän</a:t>
            </a:r>
            <a:r>
              <a:rPr lang="es-MX" sz="1300" dirty="0" smtClean="0"/>
              <a:t>.</a:t>
            </a:r>
            <a:endParaRPr lang="en-US" sz="1300" dirty="0"/>
          </a:p>
        </p:txBody>
      </p:sp>
      <p:sp>
        <p:nvSpPr>
          <p:cNvPr id="10" name="CuadroTexto 9"/>
          <p:cNvSpPr txBox="1"/>
          <p:nvPr/>
        </p:nvSpPr>
        <p:spPr>
          <a:xfrm>
            <a:off x="191748" y="6620759"/>
            <a:ext cx="6474502" cy="1985159"/>
          </a:xfrm>
          <a:prstGeom prst="rect">
            <a:avLst/>
          </a:prstGeom>
          <a:noFill/>
        </p:spPr>
        <p:txBody>
          <a:bodyPr wrap="square" rtlCol="0">
            <a:spAutoFit/>
          </a:bodyPr>
          <a:lstStyle/>
          <a:p>
            <a:r>
              <a:rPr lang="es-MX" sz="1600" b="1" dirty="0" smtClean="0"/>
              <a:t>Opinión de la becaria</a:t>
            </a:r>
          </a:p>
          <a:p>
            <a:r>
              <a:rPr lang="es-MX" sz="1300" i="1" dirty="0" smtClean="0"/>
              <a:t>Es </a:t>
            </a:r>
            <a:r>
              <a:rPr lang="es-MX" sz="1300" i="1" dirty="0"/>
              <a:t>importante el apoyo que brinda Ministerio de </a:t>
            </a:r>
            <a:r>
              <a:rPr lang="es-MX" sz="1300" i="1" dirty="0" smtClean="0"/>
              <a:t>Cultura </a:t>
            </a:r>
            <a:r>
              <a:rPr lang="es-MX" sz="1300" i="1" dirty="0"/>
              <a:t>por </a:t>
            </a:r>
            <a:r>
              <a:rPr lang="es-MX" sz="1300" i="1" dirty="0" smtClean="0"/>
              <a:t>medio </a:t>
            </a:r>
            <a:r>
              <a:rPr lang="es-MX" sz="1300" i="1" dirty="0"/>
              <a:t>de este programa, para realizar actividades de fortalecimiento a nuestra identidad cultural, ya que en los últimos años la cultura se ha visto afectada. Para la comunidad es importante revitalizar y fortalecer las tradiciones culturales para la permanencia como pueblo originario.</a:t>
            </a:r>
          </a:p>
          <a:p>
            <a:endParaRPr lang="es-MX" sz="1300" i="1" dirty="0"/>
          </a:p>
          <a:p>
            <a:r>
              <a:rPr lang="es-MX" sz="1300" i="1" dirty="0" smtClean="0"/>
              <a:t>Con </a:t>
            </a:r>
            <a:r>
              <a:rPr lang="es-MX" sz="1300" i="1" dirty="0"/>
              <a:t>el proyecto contribuimos a que las nuevas generaciones no estén ajenas al conocimiento, de la espiritualidad y cosmovisión del pueblo.</a:t>
            </a:r>
          </a:p>
          <a:p>
            <a:endParaRPr lang="es-MX" sz="1600" b="1" dirty="0" smtClean="0"/>
          </a:p>
        </p:txBody>
      </p:sp>
      <p:pic>
        <p:nvPicPr>
          <p:cNvPr id="11" name="Imagen 10"/>
          <p:cNvPicPr>
            <a:picLocks noChangeAspect="1"/>
          </p:cNvPicPr>
          <p:nvPr/>
        </p:nvPicPr>
        <p:blipFill>
          <a:blip r:embed="rId3"/>
          <a:stretch>
            <a:fillRect/>
          </a:stretch>
        </p:blipFill>
        <p:spPr>
          <a:xfrm>
            <a:off x="999480" y="1071722"/>
            <a:ext cx="4407790" cy="225572"/>
          </a:xfrm>
          <a:prstGeom prst="rect">
            <a:avLst/>
          </a:prstGeom>
        </p:spPr>
      </p:pic>
      <p:sp>
        <p:nvSpPr>
          <p:cNvPr id="14" name="CuadroTexto 13"/>
          <p:cNvSpPr txBox="1"/>
          <p:nvPr/>
        </p:nvSpPr>
        <p:spPr>
          <a:xfrm>
            <a:off x="149902" y="4925296"/>
            <a:ext cx="3386080" cy="261610"/>
          </a:xfrm>
          <a:prstGeom prst="rect">
            <a:avLst/>
          </a:prstGeom>
          <a:noFill/>
        </p:spPr>
        <p:txBody>
          <a:bodyPr wrap="square" rtlCol="0">
            <a:spAutoFit/>
          </a:bodyPr>
          <a:lstStyle/>
          <a:p>
            <a:r>
              <a:rPr lang="es-MX" sz="1100" dirty="0" smtClean="0"/>
              <a:t>Mujeres utilizan hilos teñidos en los telares</a:t>
            </a:r>
            <a:endParaRPr lang="en-US" sz="1200" dirty="0"/>
          </a:p>
        </p:txBody>
      </p:sp>
      <p:sp>
        <p:nvSpPr>
          <p:cNvPr id="13" name="CuadroTexto 12"/>
          <p:cNvSpPr txBox="1"/>
          <p:nvPr/>
        </p:nvSpPr>
        <p:spPr>
          <a:xfrm>
            <a:off x="3428998" y="4867807"/>
            <a:ext cx="3237251" cy="430887"/>
          </a:xfrm>
          <a:prstGeom prst="rect">
            <a:avLst/>
          </a:prstGeom>
          <a:noFill/>
        </p:spPr>
        <p:txBody>
          <a:bodyPr wrap="square" rtlCol="0">
            <a:spAutoFit/>
          </a:bodyPr>
          <a:lstStyle/>
          <a:p>
            <a:r>
              <a:rPr lang="es-MX" sz="1100" dirty="0" smtClean="0"/>
              <a:t>Portadora de tradición en taller de cacao, enseñando a tostarlo</a:t>
            </a:r>
            <a:endParaRPr lang="en-US" sz="1200" dirty="0"/>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48" y="2488500"/>
            <a:ext cx="3160493" cy="2370370"/>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951" y="2514649"/>
            <a:ext cx="3046507" cy="2284880"/>
          </a:xfrm>
          <a:prstGeom prst="rect">
            <a:avLst/>
          </a:prstGeom>
        </p:spPr>
      </p:pic>
      <p:sp>
        <p:nvSpPr>
          <p:cNvPr id="7" name="Marcador de número de diapositiva 6"/>
          <p:cNvSpPr>
            <a:spLocks noGrp="1"/>
          </p:cNvSpPr>
          <p:nvPr>
            <p:ph type="sldNum" sz="quarter" idx="12"/>
          </p:nvPr>
        </p:nvSpPr>
        <p:spPr/>
        <p:txBody>
          <a:bodyPr/>
          <a:lstStyle/>
          <a:p>
            <a:fld id="{63EFAB48-2743-4237-9C33-000BCCD20EDC}" type="slidenum">
              <a:rPr lang="en-US" smtClean="0"/>
              <a:t>38</a:t>
            </a:fld>
            <a:endParaRPr lang="en-US"/>
          </a:p>
        </p:txBody>
      </p:sp>
    </p:spTree>
    <p:extLst>
      <p:ext uri="{BB962C8B-B14F-4D97-AF65-F5344CB8AC3E}">
        <p14:creationId xmlns:p14="http://schemas.microsoft.com/office/powerpoint/2010/main" val="3755841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0" y="-14010"/>
            <a:ext cx="6858594" cy="9144793"/>
          </a:xfrm>
          <a:prstGeom prst="rect">
            <a:avLst/>
          </a:prstGeom>
        </p:spPr>
      </p:pic>
      <p:sp>
        <p:nvSpPr>
          <p:cNvPr id="3" name="CuadroTexto 2"/>
          <p:cNvSpPr txBox="1"/>
          <p:nvPr/>
        </p:nvSpPr>
        <p:spPr>
          <a:xfrm>
            <a:off x="149902" y="99171"/>
            <a:ext cx="6708098" cy="615553"/>
          </a:xfrm>
          <a:prstGeom prst="rect">
            <a:avLst/>
          </a:prstGeom>
          <a:noFill/>
        </p:spPr>
        <p:txBody>
          <a:bodyPr wrap="square" rtlCol="0">
            <a:spAutoFit/>
          </a:bodyPr>
          <a:lstStyle/>
          <a:p>
            <a:r>
              <a:rPr lang="es-MX" sz="2000" b="1" dirty="0"/>
              <a:t>“Tejido y artesanía Ngäbe”</a:t>
            </a:r>
            <a:endParaRPr lang="es-MX" sz="2000" b="1" dirty="0" smtClean="0"/>
          </a:p>
          <a:p>
            <a:pPr algn="r"/>
            <a:r>
              <a:rPr lang="es-MX" sz="1400" i="1" dirty="0"/>
              <a:t>Becaria: </a:t>
            </a:r>
            <a:r>
              <a:rPr lang="es-MX" sz="1400" i="1" dirty="0" err="1"/>
              <a:t>Ermelyn</a:t>
            </a:r>
            <a:r>
              <a:rPr lang="es-MX" sz="1400" i="1" dirty="0"/>
              <a:t> </a:t>
            </a:r>
            <a:r>
              <a:rPr lang="es-MX" sz="1400" i="1" dirty="0" err="1"/>
              <a:t>Briyith</a:t>
            </a:r>
            <a:r>
              <a:rPr lang="es-MX" sz="1400" i="1" dirty="0"/>
              <a:t> García Montezuma</a:t>
            </a:r>
            <a:endParaRPr lang="en-US" sz="1400" i="1" dirty="0"/>
          </a:p>
        </p:txBody>
      </p:sp>
      <p:sp>
        <p:nvSpPr>
          <p:cNvPr id="5" name="CuadroTexto 4"/>
          <p:cNvSpPr txBox="1"/>
          <p:nvPr/>
        </p:nvSpPr>
        <p:spPr>
          <a:xfrm>
            <a:off x="229605" y="1412928"/>
            <a:ext cx="6365199" cy="892552"/>
          </a:xfrm>
          <a:prstGeom prst="rect">
            <a:avLst/>
          </a:prstGeom>
          <a:noFill/>
        </p:spPr>
        <p:txBody>
          <a:bodyPr wrap="square" rtlCol="0">
            <a:spAutoFit/>
          </a:bodyPr>
          <a:lstStyle/>
          <a:p>
            <a:r>
              <a:rPr lang="es-MX" sz="1300" dirty="0" smtClean="0"/>
              <a:t>El proyecto tuvo como objetivo promover </a:t>
            </a:r>
            <a:r>
              <a:rPr lang="es-MX" sz="1300" dirty="0"/>
              <a:t>el rescate del conocimiento de la elaboración de la chácara con fibras naturales y </a:t>
            </a:r>
            <a:r>
              <a:rPr lang="es-MX" sz="1300" dirty="0" smtClean="0"/>
              <a:t>tintes, dirigido </a:t>
            </a:r>
            <a:r>
              <a:rPr lang="es-MX" sz="1300" dirty="0"/>
              <a:t>a mujeres </a:t>
            </a:r>
            <a:r>
              <a:rPr lang="es-MX" sz="1300" dirty="0" smtClean="0"/>
              <a:t>indígenas ngäbe jóvenes, </a:t>
            </a:r>
            <a:r>
              <a:rPr lang="es-MX" sz="1300" dirty="0"/>
              <a:t>de manera que se </a:t>
            </a:r>
            <a:r>
              <a:rPr lang="es-MX" sz="1300" dirty="0" smtClean="0"/>
              <a:t>puedan </a:t>
            </a:r>
            <a:r>
              <a:rPr lang="es-MX" sz="1300" dirty="0"/>
              <a:t>empoderar y fomentarse sosteniblemente. </a:t>
            </a:r>
            <a:endParaRPr lang="es-MX" sz="1300" dirty="0" smtClean="0"/>
          </a:p>
          <a:p>
            <a:r>
              <a:rPr lang="es-MX" sz="1300" i="1" dirty="0" smtClean="0"/>
              <a:t>Villa </a:t>
            </a:r>
            <a:r>
              <a:rPr lang="es-MX" sz="1300" i="1" dirty="0" err="1" smtClean="0"/>
              <a:t>Conte</a:t>
            </a:r>
            <a:r>
              <a:rPr lang="es-MX" sz="1300" i="1" dirty="0" smtClean="0"/>
              <a:t>. Golfito, Puntarenas</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246400" y="5352532"/>
            <a:ext cx="6385809" cy="692497"/>
          </a:xfrm>
          <a:prstGeom prst="rect">
            <a:avLst/>
          </a:prstGeom>
          <a:noFill/>
          <a:ln>
            <a:solidFill>
              <a:srgbClr val="9DE7A4"/>
            </a:solidFill>
          </a:ln>
        </p:spPr>
        <p:txBody>
          <a:bodyPr wrap="square" rtlCol="0">
            <a:spAutoFit/>
          </a:bodyPr>
          <a:lstStyle/>
          <a:p>
            <a:r>
              <a:rPr lang="es-MX" sz="1300" dirty="0"/>
              <a:t>P</a:t>
            </a:r>
            <a:r>
              <a:rPr lang="es-MX" sz="1300" dirty="0" smtClean="0"/>
              <a:t>resupuesto otorgado ₡4.000.000</a:t>
            </a:r>
          </a:p>
          <a:p>
            <a:r>
              <a:rPr lang="es-MX" sz="1300" dirty="0" smtClean="0"/>
              <a:t>Producto entregado: 14 mujeres capacitadas en la confección de productos con chácara. Chácaras elaboradas.</a:t>
            </a:r>
            <a:endParaRPr lang="en-US" sz="1300" b="1" dirty="0">
              <a:solidFill>
                <a:srgbClr val="FF0000"/>
              </a:solidFill>
            </a:endParaRPr>
          </a:p>
        </p:txBody>
      </p:sp>
      <p:sp>
        <p:nvSpPr>
          <p:cNvPr id="10" name="CuadroTexto 9"/>
          <p:cNvSpPr txBox="1"/>
          <p:nvPr/>
        </p:nvSpPr>
        <p:spPr>
          <a:xfrm>
            <a:off x="191749" y="6347005"/>
            <a:ext cx="6474502" cy="1985159"/>
          </a:xfrm>
          <a:prstGeom prst="rect">
            <a:avLst/>
          </a:prstGeom>
          <a:noFill/>
        </p:spPr>
        <p:txBody>
          <a:bodyPr wrap="square" rtlCol="0">
            <a:spAutoFit/>
          </a:bodyPr>
          <a:lstStyle/>
          <a:p>
            <a:r>
              <a:rPr lang="es-MX" sz="1600" b="1" dirty="0" smtClean="0"/>
              <a:t>Opinión de la becaria</a:t>
            </a:r>
          </a:p>
          <a:p>
            <a:r>
              <a:rPr lang="es-MX" sz="1300" i="1" dirty="0"/>
              <a:t>Al inicio fue un poco complicado, pero me he sentido bien con todo el proceso. Las participantes aprendieron a extraer la pita, </a:t>
            </a:r>
            <a:r>
              <a:rPr lang="es-MX" sz="1300" i="1" dirty="0" smtClean="0"/>
              <a:t> </a:t>
            </a:r>
            <a:r>
              <a:rPr lang="es-MX" sz="1300" i="1" dirty="0"/>
              <a:t>hilar y tejer. Las que ya sabían un poco mejoraron sus conocimientos</a:t>
            </a:r>
            <a:r>
              <a:rPr lang="es-MX" sz="1300" i="1" dirty="0" smtClean="0"/>
              <a:t>.</a:t>
            </a:r>
          </a:p>
          <a:p>
            <a:endParaRPr lang="es-MX" sz="1300" i="1" dirty="0"/>
          </a:p>
          <a:p>
            <a:r>
              <a:rPr lang="es-MX" sz="1300" i="1" dirty="0"/>
              <a:t>Durante el proceso aprendí no sólo a tejer, también aprendí sobre la gestión del proyecto, a llevar ordenadas las facturas y las fotos de todo. Además, hemos convivido en las </a:t>
            </a:r>
            <a:r>
              <a:rPr lang="es-MX" sz="1300" i="1" dirty="0" smtClean="0"/>
              <a:t>sesiones y </a:t>
            </a:r>
            <a:r>
              <a:rPr lang="es-MX" sz="1300" i="1" dirty="0"/>
              <a:t>nos </a:t>
            </a:r>
            <a:r>
              <a:rPr lang="es-MX" sz="1300" i="1" dirty="0" smtClean="0"/>
              <a:t>acompañamos.</a:t>
            </a:r>
            <a:endParaRPr lang="es-MX" sz="1300" i="1" dirty="0"/>
          </a:p>
          <a:p>
            <a:endParaRPr lang="es-MX" sz="1600" b="1" dirty="0" smtClean="0"/>
          </a:p>
        </p:txBody>
      </p:sp>
      <p:pic>
        <p:nvPicPr>
          <p:cNvPr id="11" name="Imagen 10"/>
          <p:cNvPicPr>
            <a:picLocks noChangeAspect="1"/>
          </p:cNvPicPr>
          <p:nvPr/>
        </p:nvPicPr>
        <p:blipFill>
          <a:blip r:embed="rId3"/>
          <a:stretch>
            <a:fillRect/>
          </a:stretch>
        </p:blipFill>
        <p:spPr>
          <a:xfrm>
            <a:off x="999480" y="1071722"/>
            <a:ext cx="4407790" cy="225572"/>
          </a:xfrm>
          <a:prstGeom prst="rect">
            <a:avLst/>
          </a:prstGeom>
        </p:spPr>
      </p:pic>
      <p:sp>
        <p:nvSpPr>
          <p:cNvPr id="14" name="CuadroTexto 13"/>
          <p:cNvSpPr txBox="1"/>
          <p:nvPr/>
        </p:nvSpPr>
        <p:spPr>
          <a:xfrm>
            <a:off x="164649" y="4705555"/>
            <a:ext cx="3237250" cy="430887"/>
          </a:xfrm>
          <a:prstGeom prst="rect">
            <a:avLst/>
          </a:prstGeom>
          <a:noFill/>
        </p:spPr>
        <p:txBody>
          <a:bodyPr wrap="square" rtlCol="0">
            <a:spAutoFit/>
          </a:bodyPr>
          <a:lstStyle/>
          <a:p>
            <a:r>
              <a:rPr lang="es-MX" sz="1100" dirty="0" smtClean="0"/>
              <a:t>Identificación de tintes naturales y secado de fibras teñidas</a:t>
            </a:r>
            <a:endParaRPr lang="en-US" sz="1200" dirty="0"/>
          </a:p>
        </p:txBody>
      </p:sp>
      <p:sp>
        <p:nvSpPr>
          <p:cNvPr id="13" name="CuadroTexto 12"/>
          <p:cNvSpPr txBox="1"/>
          <p:nvPr/>
        </p:nvSpPr>
        <p:spPr>
          <a:xfrm>
            <a:off x="3357553" y="4703002"/>
            <a:ext cx="3237251" cy="261610"/>
          </a:xfrm>
          <a:prstGeom prst="rect">
            <a:avLst/>
          </a:prstGeom>
          <a:noFill/>
        </p:spPr>
        <p:txBody>
          <a:bodyPr wrap="square" rtlCol="0">
            <a:spAutoFit/>
          </a:bodyPr>
          <a:lstStyle/>
          <a:p>
            <a:r>
              <a:rPr lang="es-MX" sz="1100" dirty="0" smtClean="0"/>
              <a:t>Técnica inicial para preparar el hilo</a:t>
            </a:r>
            <a:endParaRPr lang="en-US" sz="1200"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00" y="2540513"/>
            <a:ext cx="2933698" cy="2166936"/>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459" y="2580052"/>
            <a:ext cx="3301438" cy="2122950"/>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39</a:t>
            </a:fld>
            <a:endParaRPr lang="en-US"/>
          </a:p>
        </p:txBody>
      </p:sp>
    </p:spTree>
    <p:extLst>
      <p:ext uri="{BB962C8B-B14F-4D97-AF65-F5344CB8AC3E}">
        <p14:creationId xmlns:p14="http://schemas.microsoft.com/office/powerpoint/2010/main" val="221704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471488" y="1340346"/>
            <a:ext cx="5704460" cy="5355312"/>
          </a:xfrm>
          <a:prstGeom prst="rect">
            <a:avLst/>
          </a:prstGeom>
        </p:spPr>
        <p:txBody>
          <a:bodyPr wrap="square">
            <a:spAutoFit/>
          </a:bodyPr>
          <a:lstStyle/>
          <a:p>
            <a:r>
              <a:rPr lang="es-MX" dirty="0" smtClean="0"/>
              <a:t>						</a:t>
            </a:r>
          </a:p>
          <a:p>
            <a:r>
              <a:rPr lang="es-MX" b="1" dirty="0" smtClean="0">
                <a:latin typeface="+mj-lt"/>
              </a:rPr>
              <a:t>Contenidos				Página</a:t>
            </a:r>
          </a:p>
          <a:p>
            <a:endParaRPr lang="es-MX" dirty="0" smtClean="0">
              <a:latin typeface="+mj-lt"/>
            </a:endParaRPr>
          </a:p>
          <a:p>
            <a:r>
              <a:rPr lang="es-MX" dirty="0" smtClean="0">
                <a:latin typeface="+mj-lt"/>
              </a:rPr>
              <a:t>Agradecimiento				3</a:t>
            </a:r>
            <a:r>
              <a:rPr lang="es-MX" dirty="0" smtClean="0">
                <a:latin typeface="+mj-lt"/>
              </a:rPr>
              <a:t>	</a:t>
            </a:r>
          </a:p>
          <a:p>
            <a:r>
              <a:rPr lang="es-MX" dirty="0" smtClean="0">
                <a:latin typeface="+mj-lt"/>
              </a:rPr>
              <a:t>¿Qué es Becas Taller</a:t>
            </a:r>
            <a:r>
              <a:rPr lang="es-MX" dirty="0" smtClean="0">
                <a:latin typeface="+mj-lt"/>
              </a:rPr>
              <a:t>?			5</a:t>
            </a:r>
            <a:endParaRPr lang="es-MX" dirty="0" smtClean="0">
              <a:latin typeface="+mj-lt"/>
            </a:endParaRPr>
          </a:p>
          <a:p>
            <a:r>
              <a:rPr lang="es-MX" dirty="0" smtClean="0">
                <a:latin typeface="+mj-lt"/>
              </a:rPr>
              <a:t>Becas Taller y la salvaguarda del patrimonio </a:t>
            </a:r>
            <a:r>
              <a:rPr lang="es-MX" dirty="0" smtClean="0">
                <a:latin typeface="+mj-lt"/>
              </a:rPr>
              <a:t>	</a:t>
            </a:r>
            <a:endParaRPr lang="es-MX" dirty="0" smtClean="0">
              <a:latin typeface="+mj-lt"/>
            </a:endParaRPr>
          </a:p>
          <a:p>
            <a:r>
              <a:rPr lang="es-MX" dirty="0" smtClean="0">
                <a:latin typeface="+mj-lt"/>
              </a:rPr>
              <a:t>cultural inmaterial (PCI</a:t>
            </a:r>
            <a:r>
              <a:rPr lang="es-MX" dirty="0" smtClean="0">
                <a:latin typeface="+mj-lt"/>
              </a:rPr>
              <a:t>)			6</a:t>
            </a:r>
            <a:endParaRPr lang="es-MX" dirty="0" smtClean="0">
              <a:latin typeface="+mj-lt"/>
            </a:endParaRPr>
          </a:p>
          <a:p>
            <a:r>
              <a:rPr lang="es-MX" dirty="0" smtClean="0">
                <a:latin typeface="+mj-lt"/>
              </a:rPr>
              <a:t>Sobre las personas </a:t>
            </a:r>
            <a:r>
              <a:rPr lang="es-MX" dirty="0" smtClean="0">
                <a:latin typeface="+mj-lt"/>
              </a:rPr>
              <a:t>becarias			7</a:t>
            </a:r>
            <a:endParaRPr lang="es-MX" dirty="0" smtClean="0">
              <a:latin typeface="+mj-lt"/>
            </a:endParaRPr>
          </a:p>
          <a:p>
            <a:r>
              <a:rPr lang="es-MX" dirty="0" smtClean="0">
                <a:latin typeface="+mj-lt"/>
              </a:rPr>
              <a:t>25 proyectos que se desarrollaron en el </a:t>
            </a:r>
            <a:r>
              <a:rPr lang="es-MX" dirty="0" smtClean="0">
                <a:latin typeface="+mj-lt"/>
              </a:rPr>
              <a:t>2022	8</a:t>
            </a:r>
            <a:endParaRPr lang="es-MX" dirty="0" smtClean="0">
              <a:latin typeface="+mj-lt"/>
            </a:endParaRPr>
          </a:p>
          <a:p>
            <a:r>
              <a:rPr lang="es-MX" dirty="0" smtClean="0">
                <a:latin typeface="+mj-lt"/>
              </a:rPr>
              <a:t>Alajuela	</a:t>
            </a:r>
            <a:r>
              <a:rPr lang="es-MX" dirty="0" smtClean="0">
                <a:latin typeface="+mj-lt"/>
              </a:rPr>
              <a:t>				9</a:t>
            </a:r>
            <a:endParaRPr lang="es-MX" dirty="0" smtClean="0">
              <a:latin typeface="+mj-lt"/>
            </a:endParaRPr>
          </a:p>
          <a:p>
            <a:r>
              <a:rPr lang="es-MX" dirty="0" smtClean="0">
                <a:latin typeface="+mj-lt"/>
              </a:rPr>
              <a:t>Heredia					11</a:t>
            </a:r>
            <a:endParaRPr lang="es-MX" dirty="0" smtClean="0">
              <a:latin typeface="+mj-lt"/>
            </a:endParaRPr>
          </a:p>
          <a:p>
            <a:r>
              <a:rPr lang="es-MX" dirty="0" smtClean="0">
                <a:latin typeface="+mj-lt"/>
              </a:rPr>
              <a:t>Cartago					14	</a:t>
            </a:r>
            <a:endParaRPr lang="es-MX" dirty="0" smtClean="0">
              <a:latin typeface="+mj-lt"/>
            </a:endParaRPr>
          </a:p>
          <a:p>
            <a:r>
              <a:rPr lang="es-MX" dirty="0" smtClean="0">
                <a:latin typeface="+mj-lt"/>
              </a:rPr>
              <a:t>San </a:t>
            </a:r>
            <a:r>
              <a:rPr lang="es-MX" dirty="0" smtClean="0">
                <a:latin typeface="+mj-lt"/>
              </a:rPr>
              <a:t>José					17</a:t>
            </a:r>
            <a:endParaRPr lang="es-MX" dirty="0" smtClean="0">
              <a:latin typeface="+mj-lt"/>
            </a:endParaRPr>
          </a:p>
          <a:p>
            <a:r>
              <a:rPr lang="es-MX" dirty="0" smtClean="0">
                <a:latin typeface="+mj-lt"/>
              </a:rPr>
              <a:t>Puntarenas	</a:t>
            </a:r>
            <a:r>
              <a:rPr lang="es-MX" dirty="0" smtClean="0">
                <a:latin typeface="+mj-lt"/>
              </a:rPr>
              <a:t>			21</a:t>
            </a:r>
            <a:endParaRPr lang="es-MX" dirty="0" smtClean="0">
              <a:latin typeface="+mj-lt"/>
            </a:endParaRPr>
          </a:p>
          <a:p>
            <a:r>
              <a:rPr lang="es-MX" dirty="0" smtClean="0">
                <a:latin typeface="+mj-lt"/>
              </a:rPr>
              <a:t>Guanacaste				23</a:t>
            </a:r>
            <a:endParaRPr lang="es-MX" dirty="0" smtClean="0">
              <a:latin typeface="+mj-lt"/>
            </a:endParaRPr>
          </a:p>
          <a:p>
            <a:r>
              <a:rPr lang="es-MX" dirty="0" smtClean="0">
                <a:latin typeface="+mj-lt"/>
              </a:rPr>
              <a:t>Limón	</a:t>
            </a:r>
            <a:r>
              <a:rPr lang="es-MX" dirty="0" smtClean="0">
                <a:latin typeface="+mj-lt"/>
              </a:rPr>
              <a:t>				28	</a:t>
            </a:r>
            <a:endParaRPr lang="es-MX" dirty="0" smtClean="0">
              <a:latin typeface="+mj-lt"/>
            </a:endParaRPr>
          </a:p>
          <a:p>
            <a:r>
              <a:rPr lang="es-MX" dirty="0" smtClean="0">
                <a:latin typeface="+mj-lt"/>
              </a:rPr>
              <a:t>Zona Sur	</a:t>
            </a:r>
            <a:r>
              <a:rPr lang="es-MX" dirty="0" smtClean="0">
                <a:latin typeface="+mj-lt"/>
              </a:rPr>
              <a:t>				35</a:t>
            </a:r>
            <a:endParaRPr lang="es-MX" dirty="0" smtClean="0">
              <a:latin typeface="+mj-lt"/>
            </a:endParaRPr>
          </a:p>
          <a:p>
            <a:r>
              <a:rPr lang="es-MX" dirty="0" smtClean="0">
                <a:latin typeface="+mj-lt"/>
              </a:rPr>
              <a:t>Sobre los proyectos </a:t>
            </a:r>
            <a:r>
              <a:rPr lang="es-MX" dirty="0" smtClean="0">
                <a:latin typeface="+mj-lt"/>
              </a:rPr>
              <a:t>ejecutados		42</a:t>
            </a:r>
            <a:endParaRPr lang="es-MX" dirty="0" smtClean="0">
              <a:latin typeface="+mj-lt"/>
            </a:endParaRPr>
          </a:p>
          <a:p>
            <a:r>
              <a:rPr lang="es-MX" dirty="0" smtClean="0">
                <a:latin typeface="+mj-lt"/>
              </a:rPr>
              <a:t>Créditos					45</a:t>
            </a:r>
            <a:endParaRPr lang="es-MX" dirty="0">
              <a:latin typeface="+mj-lt"/>
            </a:endParaRP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4</a:t>
            </a:fld>
            <a:endParaRPr lang="en-US"/>
          </a:p>
        </p:txBody>
      </p:sp>
    </p:spTree>
    <p:extLst>
      <p:ext uri="{BB962C8B-B14F-4D97-AF65-F5344CB8AC3E}">
        <p14:creationId xmlns:p14="http://schemas.microsoft.com/office/powerpoint/2010/main" val="2337224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5649" y="-8252"/>
            <a:ext cx="6858594" cy="9144793"/>
          </a:xfrm>
          <a:prstGeom prst="rect">
            <a:avLst/>
          </a:prstGeom>
        </p:spPr>
      </p:pic>
      <p:sp>
        <p:nvSpPr>
          <p:cNvPr id="3" name="CuadroTexto 2"/>
          <p:cNvSpPr txBox="1"/>
          <p:nvPr/>
        </p:nvSpPr>
        <p:spPr>
          <a:xfrm>
            <a:off x="120302" y="266810"/>
            <a:ext cx="6708098" cy="615553"/>
          </a:xfrm>
          <a:prstGeom prst="rect">
            <a:avLst/>
          </a:prstGeom>
          <a:noFill/>
        </p:spPr>
        <p:txBody>
          <a:bodyPr wrap="square" rtlCol="0">
            <a:spAutoFit/>
          </a:bodyPr>
          <a:lstStyle/>
          <a:p>
            <a:r>
              <a:rPr lang="es-MX" sz="2000" b="1" dirty="0"/>
              <a:t>“Juntas Brörán, conocimiento y trabajo colectivo”</a:t>
            </a:r>
            <a:endParaRPr lang="es-MX" sz="2000" b="1" dirty="0" smtClean="0"/>
          </a:p>
          <a:p>
            <a:pPr algn="r"/>
            <a:r>
              <a:rPr lang="es-MX" sz="1400" i="1" dirty="0" smtClean="0"/>
              <a:t>Becario: Byron </a:t>
            </a:r>
            <a:r>
              <a:rPr lang="es-MX" sz="1400" i="1" dirty="0"/>
              <a:t>Reyes </a:t>
            </a:r>
            <a:r>
              <a:rPr lang="es-MX" sz="1400" i="1" dirty="0" smtClean="0"/>
              <a:t>Ortiz</a:t>
            </a:r>
            <a:endParaRPr lang="en-US" sz="1400" i="1" dirty="0"/>
          </a:p>
        </p:txBody>
      </p:sp>
      <p:sp>
        <p:nvSpPr>
          <p:cNvPr id="5" name="CuadroTexto 4"/>
          <p:cNvSpPr txBox="1"/>
          <p:nvPr/>
        </p:nvSpPr>
        <p:spPr>
          <a:xfrm>
            <a:off x="229605" y="1113128"/>
            <a:ext cx="6365199" cy="692497"/>
          </a:xfrm>
          <a:prstGeom prst="rect">
            <a:avLst/>
          </a:prstGeom>
          <a:noFill/>
        </p:spPr>
        <p:txBody>
          <a:bodyPr wrap="square" rtlCol="0">
            <a:spAutoFit/>
          </a:bodyPr>
          <a:lstStyle/>
          <a:p>
            <a:r>
              <a:rPr lang="es-MX" sz="1300" dirty="0"/>
              <a:t>Revitalizar la tradición de las “juntas de trabajo” como práctica colectiva que fortalece la identidad cultural del Pueblo </a:t>
            </a:r>
            <a:r>
              <a:rPr lang="es-MX" sz="1300" dirty="0" err="1"/>
              <a:t>Nasö</a:t>
            </a:r>
            <a:r>
              <a:rPr lang="es-MX" sz="1300" dirty="0"/>
              <a:t> Brörán</a:t>
            </a:r>
            <a:r>
              <a:rPr lang="es-MX" sz="1300" dirty="0" smtClean="0"/>
              <a:t>.</a:t>
            </a:r>
          </a:p>
          <a:p>
            <a:r>
              <a:rPr lang="es-MX" sz="1300" i="1" dirty="0" smtClean="0"/>
              <a:t>Térraba. Buenos Aires de Puntarenas</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195105" y="4794171"/>
            <a:ext cx="6385809" cy="492443"/>
          </a:xfrm>
          <a:prstGeom prst="rect">
            <a:avLst/>
          </a:prstGeom>
          <a:noFill/>
          <a:ln>
            <a:solidFill>
              <a:srgbClr val="9DE7A4"/>
            </a:solidFill>
          </a:ln>
        </p:spPr>
        <p:txBody>
          <a:bodyPr wrap="square" rtlCol="0">
            <a:spAutoFit/>
          </a:bodyPr>
          <a:lstStyle/>
          <a:p>
            <a:r>
              <a:rPr lang="es-MX" sz="1300" dirty="0"/>
              <a:t>P</a:t>
            </a:r>
            <a:r>
              <a:rPr lang="es-MX" sz="1300" dirty="0" smtClean="0"/>
              <a:t>resupuesto otorgado ₡4.000.000</a:t>
            </a:r>
          </a:p>
          <a:p>
            <a:r>
              <a:rPr lang="es-MX" sz="1300" dirty="0" smtClean="0"/>
              <a:t>Producto entregado: Material informativo con los elementos básicos de las Juntas Brorän,</a:t>
            </a:r>
            <a:endParaRPr lang="en-US" sz="1300" b="1" dirty="0">
              <a:solidFill>
                <a:srgbClr val="FF0000"/>
              </a:solidFill>
            </a:endParaRPr>
          </a:p>
        </p:txBody>
      </p:sp>
      <p:sp>
        <p:nvSpPr>
          <p:cNvPr id="10" name="CuadroTexto 9"/>
          <p:cNvSpPr txBox="1"/>
          <p:nvPr/>
        </p:nvSpPr>
        <p:spPr>
          <a:xfrm>
            <a:off x="195105" y="5505544"/>
            <a:ext cx="6474502" cy="3585597"/>
          </a:xfrm>
          <a:prstGeom prst="rect">
            <a:avLst/>
          </a:prstGeom>
          <a:noFill/>
        </p:spPr>
        <p:txBody>
          <a:bodyPr wrap="square" rtlCol="0">
            <a:spAutoFit/>
          </a:bodyPr>
          <a:lstStyle/>
          <a:p>
            <a:r>
              <a:rPr lang="es-MX" sz="1600" b="1" dirty="0" smtClean="0"/>
              <a:t>Opinión del becario</a:t>
            </a:r>
          </a:p>
          <a:p>
            <a:r>
              <a:rPr lang="es-MX" sz="1300" i="1" dirty="0"/>
              <a:t>El proceso nos ha servido de mucho, en realidad nos sentimos como beneficiados. Al final, hicimos más de lo que </a:t>
            </a:r>
            <a:r>
              <a:rPr lang="es-MX" sz="1300" i="1" dirty="0" smtClean="0"/>
              <a:t>planteamos. El </a:t>
            </a:r>
            <a:r>
              <a:rPr lang="es-MX" sz="1300" i="1" dirty="0"/>
              <a:t>proyecto ha servido para incentivar también a otras comunidades, nos invitaron a apoyar una Junta de Trabajo en el Territorio Indígena Salitre</a:t>
            </a:r>
            <a:r>
              <a:rPr lang="es-MX" sz="1300" i="1" dirty="0" smtClean="0"/>
              <a:t>.</a:t>
            </a:r>
          </a:p>
          <a:p>
            <a:endParaRPr lang="es-MX" sz="1300" i="1" dirty="0"/>
          </a:p>
          <a:p>
            <a:r>
              <a:rPr lang="es-MX" sz="1300" i="1" dirty="0"/>
              <a:t>En particular, acá en San Andrés, hemos estado pasando por situaciones complicadas, existen de manera informal amenazas de desalojo, lo cual ha complejizado realizar las actividades del proyecto, pero a la vez, les ha dado un mayor sentido; pues demostramos para que necesitamos la tierra (para cuidarla, para comer, para fortalecer nuestras tradiciones) y las personas que participaron en las Juntas de </a:t>
            </a:r>
            <a:r>
              <a:rPr lang="es-MX" sz="1300" i="1" dirty="0" smtClean="0"/>
              <a:t>Trabajo</a:t>
            </a:r>
            <a:r>
              <a:rPr lang="es-MX" sz="1300" i="1" dirty="0"/>
              <a:t>, desarrollan un mejor sentido de arraigo con esta tierra</a:t>
            </a:r>
            <a:r>
              <a:rPr lang="es-MX" sz="1300" i="1" dirty="0" smtClean="0"/>
              <a:t>.</a:t>
            </a:r>
          </a:p>
          <a:p>
            <a:endParaRPr lang="es-MX" sz="1300" i="1" dirty="0"/>
          </a:p>
          <a:p>
            <a:r>
              <a:rPr lang="es-MX" sz="1300" i="1" dirty="0"/>
              <a:t>Como grupo, esta beca taller nos ha fortalecido, pues el trabajo en colectivo nos brinda una red de seguridad, quienes han participado han generado o mejorado los vínculos, ahora es más fácil decir “ese es mi compa”, y en la situación en que nos encontramos eso nos brinda seguridad, nos cuidamos entre todos.</a:t>
            </a:r>
          </a:p>
          <a:p>
            <a:endParaRPr lang="es-MX" sz="1600" b="1" dirty="0" smtClean="0"/>
          </a:p>
        </p:txBody>
      </p:sp>
      <p:pic>
        <p:nvPicPr>
          <p:cNvPr id="11" name="Imagen 10"/>
          <p:cNvPicPr>
            <a:picLocks noChangeAspect="1"/>
          </p:cNvPicPr>
          <p:nvPr/>
        </p:nvPicPr>
        <p:blipFill>
          <a:blip r:embed="rId3"/>
          <a:stretch>
            <a:fillRect/>
          </a:stretch>
        </p:blipFill>
        <p:spPr>
          <a:xfrm>
            <a:off x="999480" y="966792"/>
            <a:ext cx="4407790" cy="225572"/>
          </a:xfrm>
          <a:prstGeom prst="rect">
            <a:avLst/>
          </a:prstGeom>
        </p:spPr>
      </p:pic>
      <p:sp>
        <p:nvSpPr>
          <p:cNvPr id="14" name="CuadroTexto 13"/>
          <p:cNvSpPr txBox="1"/>
          <p:nvPr/>
        </p:nvSpPr>
        <p:spPr>
          <a:xfrm>
            <a:off x="171408" y="4313631"/>
            <a:ext cx="3237250" cy="261610"/>
          </a:xfrm>
          <a:prstGeom prst="rect">
            <a:avLst/>
          </a:prstGeom>
          <a:noFill/>
        </p:spPr>
        <p:txBody>
          <a:bodyPr wrap="square" rtlCol="0">
            <a:spAutoFit/>
          </a:bodyPr>
          <a:lstStyle/>
          <a:p>
            <a:r>
              <a:rPr lang="es-MX" sz="1100" dirty="0" smtClean="0"/>
              <a:t>Participantes en el taller Juntas de trabajo Brörán”</a:t>
            </a:r>
            <a:endParaRPr lang="en-US" sz="1200" dirty="0"/>
          </a:p>
        </p:txBody>
      </p:sp>
      <p:sp>
        <p:nvSpPr>
          <p:cNvPr id="13" name="CuadroTexto 12"/>
          <p:cNvSpPr txBox="1"/>
          <p:nvPr/>
        </p:nvSpPr>
        <p:spPr>
          <a:xfrm>
            <a:off x="3318376" y="4262217"/>
            <a:ext cx="3237251" cy="276999"/>
          </a:xfrm>
          <a:prstGeom prst="rect">
            <a:avLst/>
          </a:prstGeom>
          <a:noFill/>
        </p:spPr>
        <p:txBody>
          <a:bodyPr wrap="square" rtlCol="0">
            <a:spAutoFit/>
          </a:bodyPr>
          <a:lstStyle/>
          <a:p>
            <a:r>
              <a:rPr lang="es-MX" sz="1200" dirty="0" smtClean="0"/>
              <a:t>Participantes en labores de siembra</a:t>
            </a:r>
            <a:endParaRPr lang="en-US" sz="1200" dirty="0"/>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197" y="2001519"/>
            <a:ext cx="3053672" cy="2289123"/>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7552" y="2016390"/>
            <a:ext cx="3158900" cy="2237983"/>
          </a:xfrm>
          <a:prstGeom prst="rect">
            <a:avLst/>
          </a:prstGeom>
        </p:spPr>
      </p:pic>
      <p:sp>
        <p:nvSpPr>
          <p:cNvPr id="6" name="Marcador de número de diapositiva 5"/>
          <p:cNvSpPr>
            <a:spLocks noGrp="1"/>
          </p:cNvSpPr>
          <p:nvPr>
            <p:ph type="sldNum" sz="quarter" idx="12"/>
          </p:nvPr>
        </p:nvSpPr>
        <p:spPr/>
        <p:txBody>
          <a:bodyPr/>
          <a:lstStyle/>
          <a:p>
            <a:fld id="{63EFAB48-2743-4237-9C33-000BCCD20EDC}" type="slidenum">
              <a:rPr lang="en-US" smtClean="0"/>
              <a:t>40</a:t>
            </a:fld>
            <a:endParaRPr lang="en-US"/>
          </a:p>
        </p:txBody>
      </p:sp>
    </p:spTree>
    <p:extLst>
      <p:ext uri="{BB962C8B-B14F-4D97-AF65-F5344CB8AC3E}">
        <p14:creationId xmlns:p14="http://schemas.microsoft.com/office/powerpoint/2010/main" val="873408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5649" y="-8252"/>
            <a:ext cx="6858594" cy="9144793"/>
          </a:xfrm>
          <a:prstGeom prst="rect">
            <a:avLst/>
          </a:prstGeom>
        </p:spPr>
      </p:pic>
      <p:sp>
        <p:nvSpPr>
          <p:cNvPr id="3" name="CuadroTexto 2"/>
          <p:cNvSpPr txBox="1"/>
          <p:nvPr/>
        </p:nvSpPr>
        <p:spPr>
          <a:xfrm>
            <a:off x="120302" y="266810"/>
            <a:ext cx="6708098" cy="923330"/>
          </a:xfrm>
          <a:prstGeom prst="rect">
            <a:avLst/>
          </a:prstGeom>
          <a:noFill/>
        </p:spPr>
        <p:txBody>
          <a:bodyPr wrap="square" rtlCol="0">
            <a:spAutoFit/>
          </a:bodyPr>
          <a:lstStyle/>
          <a:p>
            <a:r>
              <a:rPr lang="es-MX" sz="2000" b="1" dirty="0"/>
              <a:t>“Rescatando conocimientos y usos </a:t>
            </a:r>
            <a:r>
              <a:rPr lang="es-MX" sz="2000" b="1" dirty="0" smtClean="0"/>
              <a:t>relacionados </a:t>
            </a:r>
            <a:r>
              <a:rPr lang="es-MX" sz="2000" b="1" dirty="0"/>
              <a:t>con las fibras naturales según la cosmovisión indígena local.”</a:t>
            </a:r>
            <a:endParaRPr lang="es-MX" sz="2000" b="1" dirty="0" smtClean="0"/>
          </a:p>
          <a:p>
            <a:pPr algn="r"/>
            <a:r>
              <a:rPr lang="es-MX" sz="1400" i="1" dirty="0" smtClean="0"/>
              <a:t>Becario: Uriel Rojas </a:t>
            </a:r>
            <a:r>
              <a:rPr lang="es-MX" sz="1400" i="1" dirty="0" err="1" smtClean="0"/>
              <a:t>Rojas</a:t>
            </a:r>
            <a:endParaRPr lang="en-US" sz="1400" i="1" dirty="0"/>
          </a:p>
        </p:txBody>
      </p:sp>
      <p:sp>
        <p:nvSpPr>
          <p:cNvPr id="5" name="CuadroTexto 4"/>
          <p:cNvSpPr txBox="1"/>
          <p:nvPr/>
        </p:nvSpPr>
        <p:spPr>
          <a:xfrm>
            <a:off x="241048" y="1342985"/>
            <a:ext cx="6365199" cy="692497"/>
          </a:xfrm>
          <a:prstGeom prst="rect">
            <a:avLst/>
          </a:prstGeom>
          <a:noFill/>
        </p:spPr>
        <p:txBody>
          <a:bodyPr wrap="square" rtlCol="0">
            <a:spAutoFit/>
          </a:bodyPr>
          <a:lstStyle/>
          <a:p>
            <a:r>
              <a:rPr lang="es-MX" sz="1300" dirty="0"/>
              <a:t>Rescatar los conocimientos y usos asociados a las fibras naturales según las costumbres de la cultura indígena </a:t>
            </a:r>
            <a:r>
              <a:rPr lang="es-MX" sz="1300" dirty="0" smtClean="0"/>
              <a:t>local.</a:t>
            </a:r>
          </a:p>
          <a:p>
            <a:r>
              <a:rPr lang="es-MX" sz="1300" i="1" dirty="0" smtClean="0"/>
              <a:t>Boruca. Buenos Aires de Puntarenas</a:t>
            </a:r>
            <a:endParaRPr lang="en-US" sz="1300" i="1" dirty="0"/>
          </a:p>
        </p:txBody>
      </p:sp>
      <p:sp>
        <p:nvSpPr>
          <p:cNvPr id="8" name="CuadroTexto 7"/>
          <p:cNvSpPr txBox="1"/>
          <p:nvPr/>
        </p:nvSpPr>
        <p:spPr>
          <a:xfrm>
            <a:off x="471488" y="5929368"/>
            <a:ext cx="1734432" cy="276999"/>
          </a:xfrm>
          <a:prstGeom prst="rect">
            <a:avLst/>
          </a:prstGeom>
          <a:noFill/>
        </p:spPr>
        <p:txBody>
          <a:bodyPr wrap="square" rtlCol="0">
            <a:spAutoFit/>
          </a:bodyPr>
          <a:lstStyle/>
          <a:p>
            <a:endParaRPr lang="en-US" sz="1200" dirty="0"/>
          </a:p>
        </p:txBody>
      </p:sp>
      <p:sp>
        <p:nvSpPr>
          <p:cNvPr id="9" name="CuadroTexto 8"/>
          <p:cNvSpPr txBox="1"/>
          <p:nvPr/>
        </p:nvSpPr>
        <p:spPr>
          <a:xfrm>
            <a:off x="230742" y="4511477"/>
            <a:ext cx="6385809" cy="1092607"/>
          </a:xfrm>
          <a:prstGeom prst="rect">
            <a:avLst/>
          </a:prstGeom>
          <a:noFill/>
          <a:ln>
            <a:solidFill>
              <a:srgbClr val="9DE7A4"/>
            </a:solidFill>
          </a:ln>
        </p:spPr>
        <p:txBody>
          <a:bodyPr wrap="square" rtlCol="0">
            <a:spAutoFit/>
          </a:bodyPr>
          <a:lstStyle/>
          <a:p>
            <a:r>
              <a:rPr lang="es-MX" sz="1300" dirty="0"/>
              <a:t>P</a:t>
            </a:r>
            <a:r>
              <a:rPr lang="es-MX" sz="1300" dirty="0" smtClean="0"/>
              <a:t>resupuesto otorgado ₡4.000.000</a:t>
            </a:r>
          </a:p>
          <a:p>
            <a:r>
              <a:rPr lang="es-MX" sz="1300" dirty="0" smtClean="0"/>
              <a:t>Producto entregado: 4 artesanas capacitadas. Un rancho con las medidas tradicionales para actividades culturales y 4 jóvenes capacitados en la construcción. Un pequeño audiovisual y una memoria sobre conocimientos y usos relacionados con las fibras naturales según la cosmovisión indígena</a:t>
            </a:r>
            <a:endParaRPr lang="en-US" sz="1300" b="1" dirty="0">
              <a:solidFill>
                <a:srgbClr val="FF0000"/>
              </a:solidFill>
            </a:endParaRPr>
          </a:p>
        </p:txBody>
      </p:sp>
      <p:sp>
        <p:nvSpPr>
          <p:cNvPr id="10" name="CuadroTexto 9"/>
          <p:cNvSpPr txBox="1"/>
          <p:nvPr/>
        </p:nvSpPr>
        <p:spPr>
          <a:xfrm>
            <a:off x="215753" y="5699002"/>
            <a:ext cx="6474502" cy="3539430"/>
          </a:xfrm>
          <a:prstGeom prst="rect">
            <a:avLst/>
          </a:prstGeom>
          <a:noFill/>
        </p:spPr>
        <p:txBody>
          <a:bodyPr wrap="square" rtlCol="0">
            <a:spAutoFit/>
          </a:bodyPr>
          <a:lstStyle/>
          <a:p>
            <a:r>
              <a:rPr lang="es-MX" sz="1600" b="1" dirty="0" smtClean="0"/>
              <a:t>Opinión del becario</a:t>
            </a:r>
          </a:p>
          <a:p>
            <a:r>
              <a:rPr lang="es-MX" sz="1300" i="1" dirty="0" smtClean="0"/>
              <a:t>El </a:t>
            </a:r>
            <a:r>
              <a:rPr lang="es-MX" sz="1300" i="1" dirty="0"/>
              <a:t>proyecto tenía como fin darles continuidad a otras iniciativas, dejar algo en concreto que fue el Rancho Tradicional y además, aprovechar los conocimientos que quedaron adquiridos. </a:t>
            </a:r>
            <a:r>
              <a:rPr lang="es-MX" sz="1300" i="1" dirty="0" smtClean="0"/>
              <a:t>Me sentí </a:t>
            </a:r>
            <a:r>
              <a:rPr lang="es-MX" sz="1300" i="1" dirty="0"/>
              <a:t>muy seguro de lo que </a:t>
            </a:r>
            <a:r>
              <a:rPr lang="es-MX" sz="1300" i="1" dirty="0" smtClean="0"/>
              <a:t>hacía. Valoro </a:t>
            </a:r>
            <a:r>
              <a:rPr lang="es-MX" sz="1300" i="1" dirty="0"/>
              <a:t>mucho los esfuerzos de Becas Taller por llegar y apoyar a las comunidades a pesar de los pocos recursos que manejan. </a:t>
            </a:r>
            <a:r>
              <a:rPr lang="es-MX" sz="1300" i="1" dirty="0" smtClean="0"/>
              <a:t>Agradecido </a:t>
            </a:r>
            <a:r>
              <a:rPr lang="es-MX" sz="1300" i="1" dirty="0"/>
              <a:t>con el programa y en nombre de la </a:t>
            </a:r>
            <a:r>
              <a:rPr lang="es-MX" sz="1300" i="1" dirty="0" smtClean="0"/>
              <a:t>comunidad, agradecido por </a:t>
            </a:r>
            <a:r>
              <a:rPr lang="es-MX" sz="1300" i="1" dirty="0"/>
              <a:t>la oportunidad porque estos proyectos dejaron una semilla que esperan que germine y de muchos frutos a corto </a:t>
            </a:r>
            <a:r>
              <a:rPr lang="es-MX" sz="1300" i="1" dirty="0" smtClean="0"/>
              <a:t>plazo</a:t>
            </a:r>
          </a:p>
          <a:p>
            <a:endParaRPr lang="es-MX" sz="1300" i="1" dirty="0"/>
          </a:p>
          <a:p>
            <a:r>
              <a:rPr lang="es-MX" sz="1300" i="1" dirty="0" smtClean="0"/>
              <a:t>Recomendaciones para alguien que desee obtener un apoyo de </a:t>
            </a:r>
            <a:r>
              <a:rPr lang="es-MX" sz="1300" i="1" dirty="0"/>
              <a:t>este fondo: </a:t>
            </a:r>
            <a:r>
              <a:rPr lang="es-MX" sz="1300" i="1" dirty="0" smtClean="0"/>
              <a:t>1-Saber qué </a:t>
            </a:r>
            <a:r>
              <a:rPr lang="es-MX" sz="1300" i="1" dirty="0"/>
              <a:t>se quiere con el proyecto y conocer y manejar los objetivos que tiene el programa para poder montarse en el hilo del concurso. Si lo que se busca es rescatar tradiciones, saberes, métodos antiguos, entonces hacer proyectos que vayan en esa línea. Si uno tiene una iniciativa que no va acorde con los objetivos de Becas Taller, su proyecto no es para ese fondo y es mejor no forzarlo, a pesar de que el proyecto sea </a:t>
            </a:r>
            <a:r>
              <a:rPr lang="es-MX" sz="1300" i="1" dirty="0" smtClean="0"/>
              <a:t>bueno. 2-Que </a:t>
            </a:r>
            <a:r>
              <a:rPr lang="es-MX" sz="1300" i="1" dirty="0"/>
              <a:t>tengan un amarre con la comunidad. Que la comunidad antes se identifique con el proyecto, porque si queda seleccionado, cuando uno va a desarrollar el proyecto, ocupa el apoyo de la comunidad.</a:t>
            </a:r>
          </a:p>
          <a:p>
            <a:endParaRPr lang="es-MX" sz="1300" dirty="0"/>
          </a:p>
        </p:txBody>
      </p:sp>
      <p:pic>
        <p:nvPicPr>
          <p:cNvPr id="11" name="Imagen 10"/>
          <p:cNvPicPr>
            <a:picLocks noChangeAspect="1"/>
          </p:cNvPicPr>
          <p:nvPr/>
        </p:nvPicPr>
        <p:blipFill>
          <a:blip r:embed="rId3"/>
          <a:stretch>
            <a:fillRect/>
          </a:stretch>
        </p:blipFill>
        <p:spPr>
          <a:xfrm>
            <a:off x="999480" y="1206632"/>
            <a:ext cx="4407790" cy="225572"/>
          </a:xfrm>
          <a:prstGeom prst="rect">
            <a:avLst/>
          </a:prstGeom>
        </p:spPr>
      </p:pic>
      <p:sp>
        <p:nvSpPr>
          <p:cNvPr id="14" name="CuadroTexto 13"/>
          <p:cNvSpPr txBox="1"/>
          <p:nvPr/>
        </p:nvSpPr>
        <p:spPr>
          <a:xfrm>
            <a:off x="171407" y="4073824"/>
            <a:ext cx="3237250" cy="261610"/>
          </a:xfrm>
          <a:prstGeom prst="rect">
            <a:avLst/>
          </a:prstGeom>
          <a:noFill/>
        </p:spPr>
        <p:txBody>
          <a:bodyPr wrap="square" rtlCol="0">
            <a:spAutoFit/>
          </a:bodyPr>
          <a:lstStyle/>
          <a:p>
            <a:r>
              <a:rPr lang="es-MX" sz="1100" dirty="0" smtClean="0"/>
              <a:t>Participantes finalizando sus trabajos de diseño</a:t>
            </a:r>
            <a:endParaRPr lang="en-US" sz="1200" dirty="0"/>
          </a:p>
        </p:txBody>
      </p:sp>
      <p:sp>
        <p:nvSpPr>
          <p:cNvPr id="13" name="CuadroTexto 12"/>
          <p:cNvSpPr txBox="1"/>
          <p:nvPr/>
        </p:nvSpPr>
        <p:spPr>
          <a:xfrm>
            <a:off x="3368996" y="4153353"/>
            <a:ext cx="3237251" cy="276999"/>
          </a:xfrm>
          <a:prstGeom prst="rect">
            <a:avLst/>
          </a:prstGeom>
          <a:noFill/>
        </p:spPr>
        <p:txBody>
          <a:bodyPr wrap="square" rtlCol="0">
            <a:spAutoFit/>
          </a:bodyPr>
          <a:lstStyle/>
          <a:p>
            <a:r>
              <a:rPr lang="es-MX" sz="1200" dirty="0" smtClean="0"/>
              <a:t>Estructura de la casa cultural en construcción</a:t>
            </a:r>
            <a:endParaRPr lang="en-US" sz="1200" dirty="0"/>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488" y="2239827"/>
            <a:ext cx="2473377" cy="185503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5794" y="1952651"/>
            <a:ext cx="1607354" cy="2143138"/>
          </a:xfrm>
          <a:prstGeom prst="rect">
            <a:avLst/>
          </a:prstGeom>
        </p:spPr>
      </p:pic>
      <p:sp>
        <p:nvSpPr>
          <p:cNvPr id="12" name="Marcador de número de diapositiva 11"/>
          <p:cNvSpPr>
            <a:spLocks noGrp="1"/>
          </p:cNvSpPr>
          <p:nvPr>
            <p:ph type="sldNum" sz="quarter" idx="12"/>
          </p:nvPr>
        </p:nvSpPr>
        <p:spPr/>
        <p:txBody>
          <a:bodyPr/>
          <a:lstStyle/>
          <a:p>
            <a:fld id="{63EFAB48-2743-4237-9C33-000BCCD20EDC}" type="slidenum">
              <a:rPr lang="en-US" smtClean="0"/>
              <a:t>41</a:t>
            </a:fld>
            <a:endParaRPr lang="en-US"/>
          </a:p>
        </p:txBody>
      </p:sp>
    </p:spTree>
    <p:extLst>
      <p:ext uri="{BB962C8B-B14F-4D97-AF65-F5344CB8AC3E}">
        <p14:creationId xmlns:p14="http://schemas.microsoft.com/office/powerpoint/2010/main" val="2329067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3" name="CuadroTexto 2"/>
          <p:cNvSpPr txBox="1"/>
          <p:nvPr/>
        </p:nvSpPr>
        <p:spPr>
          <a:xfrm>
            <a:off x="1435308" y="2913821"/>
            <a:ext cx="3987384" cy="461665"/>
          </a:xfrm>
          <a:prstGeom prst="rect">
            <a:avLst/>
          </a:prstGeom>
          <a:noFill/>
        </p:spPr>
        <p:txBody>
          <a:bodyPr wrap="square" rtlCol="0">
            <a:spAutoFit/>
          </a:bodyPr>
          <a:lstStyle/>
          <a:p>
            <a:r>
              <a:rPr lang="es-MX" sz="2400" b="1" dirty="0">
                <a:latin typeface="+mj-lt"/>
                <a:ea typeface="+mj-ea"/>
                <a:cs typeface="+mj-cs"/>
              </a:rPr>
              <a:t>Sobre los proyectos ejecutados</a:t>
            </a:r>
            <a:endParaRPr lang="en-US" sz="2400" b="1" dirty="0">
              <a:latin typeface="+mj-lt"/>
              <a:ea typeface="+mj-ea"/>
              <a:cs typeface="+mj-cs"/>
            </a:endParaRPr>
          </a:p>
        </p:txBody>
      </p:sp>
      <p:sp>
        <p:nvSpPr>
          <p:cNvPr id="5" name="Marcador de número de diapositiva 4"/>
          <p:cNvSpPr>
            <a:spLocks noGrp="1"/>
          </p:cNvSpPr>
          <p:nvPr>
            <p:ph type="sldNum" sz="quarter" idx="12"/>
          </p:nvPr>
        </p:nvSpPr>
        <p:spPr/>
        <p:txBody>
          <a:bodyPr/>
          <a:lstStyle/>
          <a:p>
            <a:fld id="{63EFAB48-2743-4237-9C33-000BCCD20EDC}" type="slidenum">
              <a:rPr lang="en-US" smtClean="0"/>
              <a:t>42</a:t>
            </a:fld>
            <a:endParaRPr lang="en-US"/>
          </a:p>
        </p:txBody>
      </p:sp>
    </p:spTree>
    <p:extLst>
      <p:ext uri="{BB962C8B-B14F-4D97-AF65-F5344CB8AC3E}">
        <p14:creationId xmlns:p14="http://schemas.microsoft.com/office/powerpoint/2010/main" val="2464183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1225791" y="692311"/>
            <a:ext cx="4755988" cy="461665"/>
          </a:xfrm>
          <a:prstGeom prst="rect">
            <a:avLst/>
          </a:prstGeom>
        </p:spPr>
        <p:txBody>
          <a:bodyPr wrap="square">
            <a:spAutoFit/>
          </a:bodyPr>
          <a:lstStyle/>
          <a:p>
            <a:r>
              <a:rPr lang="en-US" sz="2400" b="1" dirty="0" smtClean="0">
                <a:latin typeface="+mj-lt"/>
                <a:ea typeface="+mj-ea"/>
                <a:cs typeface="+mj-cs"/>
              </a:rPr>
              <a:t>Distribución de proyectos por región</a:t>
            </a:r>
            <a:endParaRPr lang="en-US" sz="2400" b="1" dirty="0">
              <a:latin typeface="+mj-lt"/>
              <a:ea typeface="+mj-ea"/>
              <a:cs typeface="+mj-cs"/>
            </a:endParaRPr>
          </a:p>
        </p:txBody>
      </p:sp>
      <p:grpSp>
        <p:nvGrpSpPr>
          <p:cNvPr id="8" name="Grupo 7"/>
          <p:cNvGrpSpPr>
            <a:grpSpLocks/>
          </p:cNvGrpSpPr>
          <p:nvPr/>
        </p:nvGrpSpPr>
        <p:grpSpPr bwMode="auto">
          <a:xfrm>
            <a:off x="471488" y="2741486"/>
            <a:ext cx="5912485" cy="5614670"/>
            <a:chOff x="1164" y="287"/>
            <a:chExt cx="9311" cy="8842"/>
          </a:xfrm>
        </p:grpSpPr>
        <p:pic>
          <p:nvPicPr>
            <p:cNvPr id="9" name="Picture 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 y="287"/>
              <a:ext cx="9311" cy="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1"/>
            <p:cNvSpPr txBox="1">
              <a:spLocks noChangeArrowheads="1"/>
            </p:cNvSpPr>
            <p:nvPr/>
          </p:nvSpPr>
          <p:spPr bwMode="auto">
            <a:xfrm>
              <a:off x="3204" y="4479"/>
              <a:ext cx="1737"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ctr">
                <a:lnSpc>
                  <a:spcPts val="1895"/>
                </a:lnSpc>
                <a:spcBef>
                  <a:spcPts val="335"/>
                </a:spcBef>
                <a:spcAft>
                  <a:spcPts val="800"/>
                </a:spcAft>
              </a:pPr>
              <a:r>
                <a:rPr lang="es-MX" sz="1500" b="1" dirty="0" smtClean="0">
                  <a:effectLst/>
                  <a:latin typeface="Calibri" panose="020F0502020204030204" pitchFamily="34" charset="0"/>
                  <a:ea typeface="Calibri" panose="020F0502020204030204" pitchFamily="34" charset="0"/>
                  <a:cs typeface="Times New Roman" panose="02020603050405020304" pitchFamily="18" charset="0"/>
                </a:rPr>
                <a:t>Puntarenas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10795" algn="ctr">
                <a:lnSpc>
                  <a:spcPts val="2170"/>
                </a:lnSpc>
                <a:spcAft>
                  <a:spcPts val="800"/>
                </a:spcAft>
              </a:pPr>
              <a:r>
                <a:rPr lang="es-CR" sz="1500" dirty="0">
                  <a:latin typeface="Lucida Sans Unicode" panose="020B0602030504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92"/>
            <p:cNvSpPr txBox="1">
              <a:spLocks noChangeArrowheads="1"/>
            </p:cNvSpPr>
            <p:nvPr/>
          </p:nvSpPr>
          <p:spPr bwMode="auto">
            <a:xfrm>
              <a:off x="1950" y="2058"/>
              <a:ext cx="1806"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905" marR="13335" algn="ctr">
                <a:lnSpc>
                  <a:spcPts val="1895"/>
                </a:lnSpc>
                <a:spcBef>
                  <a:spcPts val="335"/>
                </a:spcBef>
                <a:spcAft>
                  <a:spcPts val="800"/>
                </a:spcAft>
              </a:pPr>
              <a:r>
                <a:rPr lang="es-CR" sz="15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Guanacaste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905" marR="13335" algn="ctr">
                <a:lnSpc>
                  <a:spcPts val="2170"/>
                </a:lnSpc>
                <a:spcAft>
                  <a:spcPts val="800"/>
                </a:spcAft>
              </a:pPr>
              <a:r>
                <a:rPr lang="es-CR" sz="1500" dirty="0">
                  <a:solidFill>
                    <a:srgbClr val="FFFFFF"/>
                  </a:solidFill>
                  <a:latin typeface="Lucida Sans Unicode" panose="020B0602030504020204" pitchFamily="34" charset="0"/>
                  <a:ea typeface="Calibri" panose="020F0502020204030204" pitchFamily="34"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93"/>
            <p:cNvSpPr txBox="1">
              <a:spLocks noChangeArrowheads="1"/>
            </p:cNvSpPr>
            <p:nvPr/>
          </p:nvSpPr>
          <p:spPr bwMode="auto">
            <a:xfrm>
              <a:off x="4467" y="2252"/>
              <a:ext cx="1869" cy="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2715"/>
                </a:lnSpc>
                <a:spcBef>
                  <a:spcPts val="255"/>
                </a:spcBef>
                <a:spcAft>
                  <a:spcPts val="800"/>
                </a:spcAft>
                <a:tabLst>
                  <a:tab pos="960755" algn="l"/>
                </a:tabLst>
              </a:pPr>
              <a:r>
                <a:rPr lang="es-CR" sz="1500" b="1" dirty="0" smtClean="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Alajuela 1</a:t>
              </a:r>
              <a:r>
                <a:rPr lang="es-CR" sz="15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94"/>
            <p:cNvSpPr txBox="1">
              <a:spLocks noChangeArrowheads="1"/>
            </p:cNvSpPr>
            <p:nvPr/>
          </p:nvSpPr>
          <p:spPr bwMode="auto">
            <a:xfrm>
              <a:off x="6201" y="1724"/>
              <a:ext cx="1270"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Bef>
                  <a:spcPts val="335"/>
                </a:spcBef>
                <a:spcAft>
                  <a:spcPts val="800"/>
                </a:spcAft>
              </a:pPr>
              <a:r>
                <a:rPr lang="es-CR" sz="1500" b="1" spc="-5" dirty="0" smtClean="0">
                  <a:effectLst/>
                  <a:latin typeface="Calibri" panose="020F0502020204030204" pitchFamily="34" charset="0"/>
                  <a:ea typeface="Calibri" panose="020F0502020204030204" pitchFamily="34" charset="0"/>
                  <a:cs typeface="Times New Roman" panose="02020603050405020304" pitchFamily="18" charset="0"/>
                </a:rPr>
                <a:t>Heredia</a:t>
              </a:r>
            </a:p>
            <a:p>
              <a:pPr>
                <a:lnSpc>
                  <a:spcPct val="107000"/>
                </a:lnSpc>
                <a:spcBef>
                  <a:spcPts val="335"/>
                </a:spcBef>
                <a:spcAft>
                  <a:spcPts val="800"/>
                </a:spcAft>
              </a:pPr>
              <a:r>
                <a:rPr lang="es-CR" sz="1500" b="1" spc="-5" dirty="0">
                  <a:latin typeface="Calibri" panose="020F0502020204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96"/>
            <p:cNvSpPr txBox="1">
              <a:spLocks noChangeArrowheads="1"/>
            </p:cNvSpPr>
            <p:nvPr/>
          </p:nvSpPr>
          <p:spPr bwMode="auto">
            <a:xfrm>
              <a:off x="6795" y="3732"/>
              <a:ext cx="1228" cy="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ctr">
                <a:lnSpc>
                  <a:spcPts val="1895"/>
                </a:lnSpc>
                <a:spcBef>
                  <a:spcPts val="335"/>
                </a:spcBef>
                <a:spcAft>
                  <a:spcPts val="800"/>
                </a:spcAft>
              </a:pPr>
              <a:r>
                <a:rPr lang="es-CR" sz="15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Cartago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11430" algn="ctr">
                <a:lnSpc>
                  <a:spcPts val="2170"/>
                </a:lnSpc>
                <a:spcAft>
                  <a:spcPts val="800"/>
                </a:spcAft>
              </a:pPr>
              <a:r>
                <a:rPr lang="es-MX" sz="15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2</a:t>
              </a:r>
              <a:endParaRPr lang="en-US" sz="1500" b="1"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97"/>
            <p:cNvSpPr txBox="1">
              <a:spLocks noChangeArrowheads="1"/>
            </p:cNvSpPr>
            <p:nvPr/>
          </p:nvSpPr>
          <p:spPr bwMode="auto">
            <a:xfrm>
              <a:off x="8394" y="4323"/>
              <a:ext cx="974"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95"/>
                </a:lnSpc>
                <a:spcBef>
                  <a:spcPts val="335"/>
                </a:spcBef>
                <a:spcAft>
                  <a:spcPts val="800"/>
                </a:spcAft>
              </a:pPr>
              <a:r>
                <a:rPr lang="es-CR" sz="15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Limón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52400">
                <a:lnSpc>
                  <a:spcPts val="2170"/>
                </a:lnSpc>
                <a:spcAft>
                  <a:spcPts val="800"/>
                </a:spcAft>
              </a:pPr>
              <a:r>
                <a:rPr lang="es-CR" sz="1500" dirty="0">
                  <a:solidFill>
                    <a:srgbClr val="FFFFFF"/>
                  </a:solidFill>
                  <a:latin typeface="Lucida Sans Unicode" panose="020B0602030504020204" pitchFamily="34" charset="0"/>
                  <a:ea typeface="Calibri" panose="020F0502020204030204" pitchFamily="34" charset="0"/>
                  <a:cs typeface="Times New Roman" panose="02020603050405020304" pitchFamily="18" charset="0"/>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98"/>
            <p:cNvSpPr txBox="1">
              <a:spLocks noChangeArrowheads="1"/>
            </p:cNvSpPr>
            <p:nvPr/>
          </p:nvSpPr>
          <p:spPr bwMode="auto">
            <a:xfrm>
              <a:off x="7932" y="6195"/>
              <a:ext cx="1447"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ctr">
                <a:lnSpc>
                  <a:spcPts val="1895"/>
                </a:lnSpc>
                <a:spcBef>
                  <a:spcPts val="335"/>
                </a:spcBef>
                <a:spcAft>
                  <a:spcPts val="800"/>
                </a:spcAft>
              </a:pPr>
              <a:r>
                <a:rPr lang="es-CR" sz="1500" b="1" spc="-15" dirty="0">
                  <a:effectLst/>
                  <a:latin typeface="Calibri" panose="020F0502020204030204" pitchFamily="34" charset="0"/>
                  <a:ea typeface="Calibri" panose="020F0502020204030204" pitchFamily="34" charset="0"/>
                  <a:cs typeface="Times New Roman" panose="02020603050405020304" pitchFamily="18" charset="0"/>
                </a:rPr>
                <a:t>Zona</a:t>
              </a:r>
              <a:r>
                <a:rPr lang="es-CR" sz="1500" b="1" spc="-85" dirty="0">
                  <a:effectLst/>
                  <a:latin typeface="Calibri" panose="020F0502020204030204" pitchFamily="34" charset="0"/>
                  <a:ea typeface="Calibri" panose="020F0502020204030204" pitchFamily="34" charset="0"/>
                  <a:cs typeface="Times New Roman" panose="02020603050405020304" pitchFamily="18" charset="0"/>
                </a:rPr>
                <a:t> </a:t>
              </a:r>
              <a:r>
                <a:rPr lang="es-CR" sz="1500" b="1" spc="-15" dirty="0">
                  <a:effectLst/>
                  <a:latin typeface="Calibri" panose="020F0502020204030204" pitchFamily="34" charset="0"/>
                  <a:ea typeface="Calibri" panose="020F0502020204030204" pitchFamily="34" charset="0"/>
                  <a:cs typeface="Times New Roman" panose="02020603050405020304" pitchFamily="18" charset="0"/>
                </a:rPr>
                <a:t>Sur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11430" algn="ctr">
                <a:lnSpc>
                  <a:spcPts val="2170"/>
                </a:lnSpc>
                <a:spcAft>
                  <a:spcPts val="800"/>
                </a:spcAft>
              </a:pPr>
              <a:r>
                <a:rPr lang="es-MX" sz="1500" b="1" spc="-15" dirty="0" smtClean="0">
                  <a:latin typeface="Calibri" panose="020F0502020204030204" pitchFamily="34" charset="0"/>
                  <a:ea typeface="Calibri" panose="020F0502020204030204" pitchFamily="34" charset="0"/>
                  <a:cs typeface="Times New Roman" panose="02020603050405020304" pitchFamily="18" charset="0"/>
                </a:rPr>
                <a:t>6</a:t>
              </a:r>
              <a:endParaRPr lang="en-US" sz="1500" b="1" spc="-15"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Text Box 93"/>
          <p:cNvSpPr txBox="1">
            <a:spLocks noChangeArrowheads="1"/>
          </p:cNvSpPr>
          <p:nvPr/>
        </p:nvSpPr>
        <p:spPr bwMode="auto">
          <a:xfrm>
            <a:off x="3757930" y="5586297"/>
            <a:ext cx="1186815"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2715"/>
              </a:lnSpc>
              <a:spcBef>
                <a:spcPts val="255"/>
              </a:spcBef>
              <a:spcAft>
                <a:spcPts val="800"/>
              </a:spcAft>
              <a:tabLst>
                <a:tab pos="960755" algn="l"/>
              </a:tabLst>
            </a:pPr>
            <a:r>
              <a:rPr lang="es-CR" sz="1500" b="1" dirty="0" smtClean="0">
                <a:latin typeface="Calibri" panose="020F0502020204030204" pitchFamily="34" charset="0"/>
                <a:ea typeface="Calibri" panose="020F0502020204030204" pitchFamily="34" charset="0"/>
                <a:cs typeface="Times New Roman" panose="02020603050405020304" pitchFamily="18" charset="0"/>
              </a:rPr>
              <a:t>San José 3</a:t>
            </a:r>
            <a:r>
              <a:rPr lang="es-CR" sz="15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43</a:t>
            </a:fld>
            <a:endParaRPr lang="en-US"/>
          </a:p>
        </p:txBody>
      </p:sp>
    </p:spTree>
    <p:extLst>
      <p:ext uri="{BB962C8B-B14F-4D97-AF65-F5344CB8AC3E}">
        <p14:creationId xmlns:p14="http://schemas.microsoft.com/office/powerpoint/2010/main" val="1652685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graphicFrame>
        <p:nvGraphicFramePr>
          <p:cNvPr id="9" name="Gráfico 8"/>
          <p:cNvGraphicFramePr>
            <a:graphicFrameLocks/>
          </p:cNvGraphicFramePr>
          <p:nvPr>
            <p:extLst>
              <p:ext uri="{D42A27DB-BD31-4B8C-83A1-F6EECF244321}">
                <p14:modId xmlns:p14="http://schemas.microsoft.com/office/powerpoint/2010/main" val="3781302250"/>
              </p:ext>
            </p:extLst>
          </p:nvPr>
        </p:nvGraphicFramePr>
        <p:xfrm>
          <a:off x="0" y="1334125"/>
          <a:ext cx="6858000" cy="5906124"/>
        </p:xfrm>
        <a:graphic>
          <a:graphicData uri="http://schemas.openxmlformats.org/drawingml/2006/chart">
            <c:chart xmlns:c="http://schemas.openxmlformats.org/drawingml/2006/chart" xmlns:r="http://schemas.openxmlformats.org/officeDocument/2006/relationships" r:id="rId3"/>
          </a:graphicData>
        </a:graphic>
      </p:graphicFrame>
      <p:sp>
        <p:nvSpPr>
          <p:cNvPr id="5" name="Marcador de número de diapositiva 4"/>
          <p:cNvSpPr>
            <a:spLocks noGrp="1"/>
          </p:cNvSpPr>
          <p:nvPr>
            <p:ph type="sldNum" sz="quarter" idx="12"/>
          </p:nvPr>
        </p:nvSpPr>
        <p:spPr/>
        <p:txBody>
          <a:bodyPr/>
          <a:lstStyle/>
          <a:p>
            <a:fld id="{63EFAB48-2743-4237-9C33-000BCCD20EDC}" type="slidenum">
              <a:rPr lang="en-US" smtClean="0"/>
              <a:t>44</a:t>
            </a:fld>
            <a:endParaRPr lang="en-US"/>
          </a:p>
        </p:txBody>
      </p:sp>
    </p:spTree>
    <p:extLst>
      <p:ext uri="{BB962C8B-B14F-4D97-AF65-F5344CB8AC3E}">
        <p14:creationId xmlns:p14="http://schemas.microsoft.com/office/powerpoint/2010/main" val="1781902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793"/>
            <a:ext cx="6858594" cy="9144793"/>
          </a:xfrm>
          <a:prstGeom prst="rect">
            <a:avLst/>
          </a:prstGeom>
        </p:spPr>
      </p:pic>
      <p:pic>
        <p:nvPicPr>
          <p:cNvPr id="7" name="Marcador de contenido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83024" y="6589322"/>
            <a:ext cx="1881601" cy="2554678"/>
          </a:xfrm>
        </p:spPr>
      </p:pic>
      <p:sp>
        <p:nvSpPr>
          <p:cNvPr id="5" name="Rectángulo 4"/>
          <p:cNvSpPr/>
          <p:nvPr/>
        </p:nvSpPr>
        <p:spPr>
          <a:xfrm>
            <a:off x="1264673" y="1555747"/>
            <a:ext cx="3963629" cy="5032147"/>
          </a:xfrm>
          <a:prstGeom prst="rect">
            <a:avLst/>
          </a:prstGeom>
        </p:spPr>
        <p:txBody>
          <a:bodyPr wrap="square">
            <a:spAutoFit/>
          </a:bodyPr>
          <a:lstStyle/>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Ministerio</a:t>
            </a:r>
            <a:r>
              <a:rPr lang="es-CR" sz="1100" spc="260"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de</a:t>
            </a:r>
            <a:r>
              <a:rPr lang="es-CR" sz="1100" spc="26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Cultura</a:t>
            </a:r>
            <a:r>
              <a:rPr lang="es-CR" sz="1100" spc="26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y</a:t>
            </a:r>
            <a:r>
              <a:rPr lang="es-CR" sz="1100" spc="26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Juventud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200" b="1" spc="-340" dirty="0" smtClean="0">
                <a:effectLst/>
                <a:latin typeface="Goudy Old Style" panose="02020502050305020303" pitchFamily="18" charset="0"/>
                <a:ea typeface="Calibri" panose="020F0502020204030204" pitchFamily="34" charset="0"/>
                <a:cs typeface="Times New Roman" panose="02020603050405020304" pitchFamily="18" charset="0"/>
              </a:rPr>
              <a:t> </a:t>
            </a:r>
            <a:r>
              <a:rPr lang="es-CR" sz="1200" b="1" dirty="0" smtClean="0">
                <a:effectLst/>
                <a:latin typeface="Goudy Old Style" panose="02020502050305020303" pitchFamily="18" charset="0"/>
                <a:ea typeface="Calibri" panose="020F0502020204030204" pitchFamily="34" charset="0"/>
                <a:cs typeface="Times New Roman" panose="02020603050405020304" pitchFamily="18" charset="0"/>
              </a:rPr>
              <a:t>Dirección</a:t>
            </a:r>
            <a:r>
              <a:rPr lang="es-CR" sz="1200" b="1" spc="60" dirty="0" smtClean="0">
                <a:effectLst/>
                <a:latin typeface="Goudy Old Style" panose="02020502050305020303" pitchFamily="18" charset="0"/>
                <a:ea typeface="Calibri" panose="020F0502020204030204" pitchFamily="34" charset="0"/>
                <a:cs typeface="Times New Roman" panose="02020603050405020304" pitchFamily="18" charset="0"/>
              </a:rPr>
              <a:t> </a:t>
            </a:r>
            <a:r>
              <a:rPr lang="es-CR" sz="1200" b="1" dirty="0" smtClean="0">
                <a:effectLst/>
                <a:latin typeface="Goudy Old Style" panose="02020502050305020303" pitchFamily="18" charset="0"/>
                <a:ea typeface="Calibri" panose="020F0502020204030204" pitchFamily="34" charset="0"/>
                <a:cs typeface="Times New Roman" panose="02020603050405020304" pitchFamily="18" charset="0"/>
              </a:rPr>
              <a:t>de</a:t>
            </a:r>
            <a:r>
              <a:rPr lang="es-CR" sz="1200" b="1" spc="60" dirty="0" smtClean="0">
                <a:effectLst/>
                <a:latin typeface="Goudy Old Style" panose="02020502050305020303" pitchFamily="18" charset="0"/>
                <a:ea typeface="Calibri" panose="020F0502020204030204" pitchFamily="34" charset="0"/>
                <a:cs typeface="Times New Roman" panose="02020603050405020304" pitchFamily="18" charset="0"/>
              </a:rPr>
              <a:t> </a:t>
            </a:r>
            <a:r>
              <a:rPr lang="es-CR" sz="1200" b="1" dirty="0" smtClean="0">
                <a:latin typeface="Goudy Old Style" panose="02020502050305020303" pitchFamily="18" charset="0"/>
                <a:ea typeface="Calibri" panose="020F0502020204030204" pitchFamily="34" charset="0"/>
                <a:cs typeface="Times New Roman" panose="02020603050405020304" pitchFamily="18" charset="0"/>
              </a:rPr>
              <a:t>Gestión Socioc</a:t>
            </a:r>
            <a:r>
              <a:rPr lang="es-CR" sz="1200" b="1" dirty="0" smtClean="0">
                <a:effectLst/>
                <a:latin typeface="Goudy Old Style" panose="02020502050305020303" pitchFamily="18" charset="0"/>
                <a:ea typeface="Calibri" panose="020F0502020204030204" pitchFamily="34" charset="0"/>
                <a:cs typeface="Times New Roman" panose="02020603050405020304" pitchFamily="18" charset="0"/>
              </a:rPr>
              <a:t>ultural</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ES" sz="1200" b="1" dirty="0" smtClean="0">
                <a:effectLst/>
                <a:latin typeface="Goudy Old Style" panose="02020502050305020303" pitchFamily="18" charset="0"/>
                <a:ea typeface="Palatino Linotype" panose="02040502050505030304" pitchFamily="18" charset="0"/>
                <a:cs typeface="Palatino Linotype" panose="02040502050505030304" pitchFamily="18" charset="0"/>
              </a:rPr>
              <a:t> </a:t>
            </a:r>
            <a:endParaRPr lang="en-US" sz="1300" dirty="0" smtClean="0">
              <a:effectLst/>
              <a:latin typeface="Palatino Linotype" panose="02040502050505030304" pitchFamily="18" charset="0"/>
              <a:ea typeface="Palatino Linotype" panose="02040502050505030304" pitchFamily="18" charset="0"/>
              <a:cs typeface="Palatino Linotype" panose="02040502050505030304" pitchFamily="18" charset="0"/>
            </a:endParaRPr>
          </a:p>
          <a:p>
            <a:r>
              <a:rPr lang="es-CR" sz="1100" b="1" dirty="0">
                <a:latin typeface="Calibri" panose="020F0502020204030204" pitchFamily="34" charset="0"/>
                <a:ea typeface="Calibri" panose="020F0502020204030204" pitchFamily="34" charset="0"/>
                <a:cs typeface="Times New Roman" panose="02020603050405020304" pitchFamily="18" charset="0"/>
              </a:rPr>
              <a:t>Directora de Gestión Sociocultural</a:t>
            </a:r>
            <a:endParaRPr lang="en-US" sz="11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100" dirty="0" smtClean="0">
                <a:effectLst/>
                <a:latin typeface="Calibri" panose="020F0502020204030204" pitchFamily="34" charset="0"/>
                <a:ea typeface="Calibri" panose="020F0502020204030204" pitchFamily="34" charset="0"/>
                <a:cs typeface="Times New Roman" panose="02020603050405020304" pitchFamily="18" charset="0"/>
              </a:rPr>
              <a:t>Anayensy </a:t>
            </a:r>
            <a:r>
              <a:rPr lang="es-MX" sz="1100" dirty="0" smtClean="0">
                <a:effectLst/>
                <a:latin typeface="Calibri" panose="020F0502020204030204" pitchFamily="34" charset="0"/>
                <a:ea typeface="Calibri" panose="020F0502020204030204" pitchFamily="34" charset="0"/>
                <a:cs typeface="Times New Roman" panose="02020603050405020304" pitchFamily="18" charset="0"/>
              </a:rPr>
              <a:t>Herrera Villalobos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Jefatura.</a:t>
            </a:r>
            <a:r>
              <a:rPr lang="es-CR" sz="1100" b="1" spc="1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Departamento</a:t>
            </a:r>
            <a:r>
              <a:rPr lang="es-CR" sz="1100" b="1" spc="1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de</a:t>
            </a:r>
            <a:r>
              <a:rPr lang="es-CR" sz="1100" b="1" spc="1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Fomento Regional Sociocultural:</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Irene</a:t>
            </a:r>
            <a:r>
              <a:rPr lang="es-CR" sz="1100" spc="240"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Morales</a:t>
            </a:r>
            <a:r>
              <a:rPr lang="es-CR" sz="1100" spc="245" dirty="0">
                <a:latin typeface="Calibri" panose="020F0502020204030204" pitchFamily="34" charset="0"/>
                <a:ea typeface="Calibri" panose="020F0502020204030204" pitchFamily="34" charset="0"/>
                <a:cs typeface="Times New Roman" panose="02020603050405020304" pitchFamily="18" charset="0"/>
              </a:rPr>
              <a:t> </a:t>
            </a:r>
            <a:r>
              <a:rPr lang="es-CR" sz="1100" dirty="0" err="1" smtClean="0">
                <a:effectLst/>
                <a:latin typeface="Calibri" panose="020F0502020204030204" pitchFamily="34" charset="0"/>
                <a:ea typeface="Calibri" panose="020F0502020204030204" pitchFamily="34" charset="0"/>
                <a:cs typeface="Times New Roman" panose="02020603050405020304" pitchFamily="18" charset="0"/>
              </a:rPr>
              <a:t>Kött</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Coordinadora</a:t>
            </a:r>
            <a:r>
              <a:rPr lang="es-CR" sz="1100" b="1" spc="20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del</a:t>
            </a:r>
            <a:r>
              <a:rPr lang="es-CR" sz="1100" b="1" spc="20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Fondo</a:t>
            </a:r>
            <a:r>
              <a:rPr lang="es-CR" sz="1100" b="1" spc="20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a:latin typeface="Calibri" panose="020F0502020204030204" pitchFamily="34" charset="0"/>
                <a:ea typeface="Calibri" panose="020F0502020204030204" pitchFamily="34" charset="0"/>
                <a:cs typeface="Times New Roman" panose="02020603050405020304" pitchFamily="18" charset="0"/>
              </a:rPr>
              <a:t>Becas Taller</a:t>
            </a:r>
            <a:r>
              <a:rPr lang="es-CR" sz="1100" b="1" spc="205" dirty="0" smtClean="0">
                <a:effectLst/>
                <a:latin typeface="Calibri" panose="020F0502020204030204" pitchFamily="34" charset="0"/>
                <a:ea typeface="Calibri" panose="020F0502020204030204" pitchFamily="34" charset="0"/>
                <a:cs typeface="Times New Roman" panose="02020603050405020304" pitchFamily="18" charset="0"/>
              </a:rPr>
              <a:t>:</a:t>
            </a: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Vanessa</a:t>
            </a:r>
            <a:r>
              <a:rPr lang="es-CR" sz="1100" spc="17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Biasetti</a:t>
            </a:r>
            <a:r>
              <a:rPr lang="es-CR" sz="1100" spc="180"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Vargas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Personas</a:t>
            </a:r>
            <a:r>
              <a:rPr lang="es-CR" sz="1100" b="1" spc="32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gestoras</a:t>
            </a:r>
            <a:r>
              <a:rPr lang="es-CR" sz="1100" b="1" spc="330"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culturales encargadas</a:t>
            </a:r>
            <a:r>
              <a:rPr lang="es-CR" sz="1100" b="1" spc="50"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del</a:t>
            </a:r>
            <a:r>
              <a:rPr lang="es-CR" sz="1100" b="1" spc="50"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seguimiento</a:t>
            </a:r>
            <a:r>
              <a:rPr lang="es-CR" sz="1100" b="1" spc="50"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de </a:t>
            </a:r>
            <a:r>
              <a:rPr lang="es-CR" sz="1100" b="1" spc="-34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proyectos: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Eduardo</a:t>
            </a:r>
            <a:r>
              <a:rPr lang="es-CR" sz="1100" spc="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Reyes</a:t>
            </a:r>
            <a:r>
              <a:rPr lang="es-CR" sz="1100" spc="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Paniagua</a:t>
            </a:r>
            <a:r>
              <a:rPr lang="es-CR" sz="1100" spc="5"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Marisela</a:t>
            </a:r>
            <a:r>
              <a:rPr lang="es-CR" sz="1100" spc="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Navarro</a:t>
            </a:r>
            <a:r>
              <a:rPr lang="es-CR" sz="1100" spc="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Brenes</a:t>
            </a:r>
            <a:r>
              <a:rPr lang="es-CR" sz="1100" spc="-345"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Vanessa</a:t>
            </a:r>
            <a:r>
              <a:rPr lang="es-CR" sz="1100" spc="175"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Biasetti</a:t>
            </a:r>
            <a:r>
              <a:rPr lang="es-CR" sz="1100" spc="180" dirty="0" smtClean="0">
                <a:effectLst/>
                <a:latin typeface="Calibri" panose="020F0502020204030204" pitchFamily="34" charset="0"/>
                <a:ea typeface="Calibri" panose="020F0502020204030204" pitchFamily="34" charset="0"/>
                <a:cs typeface="Times New Roman" panose="02020603050405020304" pitchFamily="18" charset="0"/>
              </a:rPr>
              <a:t>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Vargas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Catalina Tenorio Vargas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Maritza Morales Williams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Eduardo Martínez Murillo</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Mario Camacho Marín</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Karol Moreira Campos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Karol Montero Rony</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100" dirty="0" smtClean="0">
                <a:effectLst/>
                <a:latin typeface="Calibri" panose="020F0502020204030204" pitchFamily="34" charset="0"/>
                <a:ea typeface="Calibri" panose="020F0502020204030204" pitchFamily="34" charset="0"/>
                <a:cs typeface="Times New Roman" panose="02020603050405020304" pitchFamily="18" charset="0"/>
              </a:rPr>
              <a:t>Ernesto Pérez Ramírez</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Daniela Mora Parra</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R" sz="1100" b="1" dirty="0" smtClean="0">
                <a:effectLst/>
                <a:latin typeface="Calibri" panose="020F0502020204030204" pitchFamily="34" charset="0"/>
                <a:ea typeface="Calibri" panose="020F0502020204030204" pitchFamily="34" charset="0"/>
                <a:cs typeface="Times New Roman" panose="02020603050405020304" pitchFamily="18" charset="0"/>
              </a:rPr>
              <a:t>Montaje y diseño: </a:t>
            </a:r>
            <a:r>
              <a:rPr lang="es-CR" sz="1100" dirty="0" smtClean="0">
                <a:effectLst/>
                <a:latin typeface="Calibri" panose="020F0502020204030204" pitchFamily="34" charset="0"/>
                <a:ea typeface="Calibri" panose="020F0502020204030204" pitchFamily="34" charset="0"/>
                <a:cs typeface="Times New Roman" panose="02020603050405020304" pitchFamily="18" charset="0"/>
              </a:rPr>
              <a:t>Vanessa Biasetti</a:t>
            </a:r>
          </a:p>
          <a:p>
            <a:pPr>
              <a:spcAft>
                <a:spcPts val="0"/>
              </a:spcAft>
            </a:pPr>
            <a:r>
              <a:rPr lang="es-CR" sz="1100" b="1" dirty="0" smtClean="0">
                <a:latin typeface="Calibri" panose="020F0502020204030204" pitchFamily="34" charset="0"/>
                <a:ea typeface="Calibri" panose="020F0502020204030204" pitchFamily="34" charset="0"/>
                <a:cs typeface="Times New Roman" panose="02020603050405020304" pitchFamily="18" charset="0"/>
              </a:rPr>
              <a:t>Revisión filológica: </a:t>
            </a:r>
            <a:r>
              <a:rPr lang="es-CR" sz="1100" dirty="0" smtClean="0">
                <a:latin typeface="Calibri" panose="020F0502020204030204" pitchFamily="34" charset="0"/>
                <a:ea typeface="Calibri" panose="020F0502020204030204" pitchFamily="34" charset="0"/>
                <a:cs typeface="Times New Roman" panose="02020603050405020304" pitchFamily="18" charset="0"/>
              </a:rPr>
              <a:t>Georgina Sibaja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p:cNvSpPr txBox="1"/>
          <p:nvPr/>
        </p:nvSpPr>
        <p:spPr>
          <a:xfrm>
            <a:off x="1264673" y="592811"/>
            <a:ext cx="3786890" cy="369332"/>
          </a:xfrm>
          <a:prstGeom prst="rect">
            <a:avLst/>
          </a:prstGeom>
          <a:noFill/>
        </p:spPr>
        <p:txBody>
          <a:bodyPr wrap="square" rtlCol="0">
            <a:spAutoFit/>
          </a:bodyPr>
          <a:lstStyle/>
          <a:p>
            <a:r>
              <a:rPr lang="es-MX" dirty="0" smtClean="0">
                <a:latin typeface="Stencil" panose="040409050D0802020404" pitchFamily="82" charset="0"/>
              </a:rPr>
              <a:t>Créditos</a:t>
            </a:r>
            <a:endParaRPr lang="en-US" dirty="0">
              <a:latin typeface="Stencil" panose="040409050D0802020404" pitchFamily="82" charset="0"/>
            </a:endParaRPr>
          </a:p>
        </p:txBody>
      </p:sp>
      <p:sp>
        <p:nvSpPr>
          <p:cNvPr id="2" name="Marcador de número de diapositiva 1"/>
          <p:cNvSpPr>
            <a:spLocks noGrp="1"/>
          </p:cNvSpPr>
          <p:nvPr>
            <p:ph type="sldNum" sz="quarter" idx="12"/>
          </p:nvPr>
        </p:nvSpPr>
        <p:spPr/>
        <p:txBody>
          <a:bodyPr/>
          <a:lstStyle/>
          <a:p>
            <a:fld id="{63EFAB48-2743-4237-9C33-000BCCD20EDC}" type="slidenum">
              <a:rPr lang="en-US" smtClean="0"/>
              <a:t>45</a:t>
            </a:fld>
            <a:endParaRPr lang="en-US"/>
          </a:p>
        </p:txBody>
      </p:sp>
    </p:spTree>
    <p:extLst>
      <p:ext uri="{BB962C8B-B14F-4D97-AF65-F5344CB8AC3E}">
        <p14:creationId xmlns:p14="http://schemas.microsoft.com/office/powerpoint/2010/main" val="2867368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2" name="Título 1"/>
          <p:cNvSpPr>
            <a:spLocks noGrp="1"/>
          </p:cNvSpPr>
          <p:nvPr>
            <p:ph type="title"/>
          </p:nvPr>
        </p:nvSpPr>
        <p:spPr>
          <a:xfrm>
            <a:off x="501467" y="2564027"/>
            <a:ext cx="5915025" cy="1767417"/>
          </a:xfrm>
        </p:spPr>
        <p:txBody>
          <a:bodyPr>
            <a:noAutofit/>
          </a:bodyPr>
          <a:lstStyle/>
          <a:p>
            <a:r>
              <a:rPr lang="es-MX" sz="2000" i="1" dirty="0"/>
              <a:t>Becas Taller es un programa de estímulos que tiene como propósito impulsar el quehacer de gestores y organizaciones que trabajan en el campo de la cultura, apoyando proyectos que reconozcan, visibilicen y fortalezcan las distintas expresiones del Patrimonio Cultural Inmaterial (PCI) presentes en el territorio costarricense.</a:t>
            </a:r>
            <a:endParaRPr lang="en-US" sz="2000" i="1" dirty="0"/>
          </a:p>
        </p:txBody>
      </p:sp>
      <p:sp>
        <p:nvSpPr>
          <p:cNvPr id="5" name="CuadroTexto 4"/>
          <p:cNvSpPr txBox="1"/>
          <p:nvPr/>
        </p:nvSpPr>
        <p:spPr>
          <a:xfrm>
            <a:off x="471487" y="1659281"/>
            <a:ext cx="4871803" cy="369332"/>
          </a:xfrm>
          <a:prstGeom prst="rect">
            <a:avLst/>
          </a:prstGeom>
          <a:noFill/>
        </p:spPr>
        <p:txBody>
          <a:bodyPr wrap="square" rtlCol="0">
            <a:spAutoFit/>
          </a:bodyPr>
          <a:lstStyle/>
          <a:p>
            <a:r>
              <a:rPr lang="es-MX" b="1" i="1" dirty="0" smtClean="0"/>
              <a:t>¿Qué es Becas Taller?</a:t>
            </a:r>
            <a:endParaRPr lang="en-US" b="1" i="1" dirty="0"/>
          </a:p>
        </p:txBody>
      </p:sp>
      <p:pic>
        <p:nvPicPr>
          <p:cNvPr id="7" name="Imagen 6"/>
          <p:cNvPicPr>
            <a:picLocks noChangeAspect="1"/>
          </p:cNvPicPr>
          <p:nvPr/>
        </p:nvPicPr>
        <p:blipFill>
          <a:blip r:embed="rId3"/>
          <a:stretch>
            <a:fillRect/>
          </a:stretch>
        </p:blipFill>
        <p:spPr>
          <a:xfrm>
            <a:off x="3858340" y="5787459"/>
            <a:ext cx="4622120" cy="3467521"/>
          </a:xfrm>
          <a:prstGeom prst="rect">
            <a:avLst/>
          </a:prstGeom>
        </p:spPr>
      </p:pic>
      <p:sp>
        <p:nvSpPr>
          <p:cNvPr id="3" name="Marcador de número de diapositiva 2"/>
          <p:cNvSpPr>
            <a:spLocks noGrp="1"/>
          </p:cNvSpPr>
          <p:nvPr>
            <p:ph type="sldNum" sz="quarter" idx="12"/>
          </p:nvPr>
        </p:nvSpPr>
        <p:spPr/>
        <p:txBody>
          <a:bodyPr/>
          <a:lstStyle/>
          <a:p>
            <a:fld id="{63EFAB48-2743-4237-9C33-000BCCD20EDC}" type="slidenum">
              <a:rPr lang="en-US" smtClean="0"/>
              <a:t>5</a:t>
            </a:fld>
            <a:endParaRPr lang="en-US"/>
          </a:p>
        </p:txBody>
      </p:sp>
    </p:spTree>
    <p:extLst>
      <p:ext uri="{BB962C8B-B14F-4D97-AF65-F5344CB8AC3E}">
        <p14:creationId xmlns:p14="http://schemas.microsoft.com/office/powerpoint/2010/main" val="4103822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594" y="0"/>
            <a:ext cx="6858594" cy="9144793"/>
          </a:xfrm>
          <a:prstGeom prst="rect">
            <a:avLst/>
          </a:prstGeom>
        </p:spPr>
      </p:pic>
      <p:sp>
        <p:nvSpPr>
          <p:cNvPr id="5" name="Rectángulo 4"/>
          <p:cNvSpPr/>
          <p:nvPr/>
        </p:nvSpPr>
        <p:spPr>
          <a:xfrm>
            <a:off x="149902" y="486836"/>
            <a:ext cx="6708098" cy="8279190"/>
          </a:xfrm>
          <a:prstGeom prst="rect">
            <a:avLst/>
          </a:prstGeom>
        </p:spPr>
        <p:txBody>
          <a:bodyPr wrap="square">
            <a:spAutoFit/>
          </a:bodyPr>
          <a:lstStyle/>
          <a:p>
            <a:r>
              <a:rPr lang="es-MX" sz="1400" b="1" dirty="0" smtClean="0"/>
              <a:t>Becas Taller y la salvaguarda del Patrimonio Cultural Inmaterial</a:t>
            </a:r>
          </a:p>
          <a:p>
            <a:endParaRPr lang="es-MX" sz="1400" dirty="0" smtClean="0"/>
          </a:p>
          <a:p>
            <a:r>
              <a:rPr lang="es-MX" sz="1400" dirty="0" smtClean="0"/>
              <a:t>En el año 2006, Costa Rica aprobó mediante la Ley No. 8560 la “Convención para la Salvaguarda del Patrimonio Cultural Inmaterial”, creada por la Organización Internacional de las Naciones Unidas para la Educación, la Ciencia  y la Cultura (UNESCO) para instar a los países firmantes a proteger y promover las manifestaciones culturales patrimoniales. En consonancia con este acuerdo, a partir del año 2015 el fondo Becas Taller se enfocó en apoyar proyectos de gestión sociocultural que buscan fomentar el Patrimonio Cultural Inmaterial de las comunidades. </a:t>
            </a:r>
          </a:p>
          <a:p>
            <a:endParaRPr lang="es-MX" sz="1400" dirty="0" smtClean="0"/>
          </a:p>
          <a:p>
            <a:r>
              <a:rPr lang="es-MX" sz="1400" dirty="0" smtClean="0"/>
              <a:t>En los siete años que han transcurrido desde esta modificación, ha financiado 233 proyectos en las diferentes regiones del país.</a:t>
            </a:r>
          </a:p>
          <a:p>
            <a:endParaRPr lang="es-MX" sz="1400" dirty="0" smtClean="0"/>
          </a:p>
          <a:p>
            <a:r>
              <a:rPr lang="es-MX" sz="1400" dirty="0" smtClean="0"/>
              <a:t>Este fondo busca ser accesible para personas creadoras, intérpretes, investigadoras, productoras, promotoras y gestoras, de diversas regiones del país. Los proyectos aprobados cumplen con una serie de requisitos, entre los que se pueden mencionar:</a:t>
            </a:r>
          </a:p>
          <a:p>
            <a:endParaRPr lang="es-MX" sz="1400" dirty="0" smtClean="0"/>
          </a:p>
          <a:p>
            <a:r>
              <a:rPr lang="es-MX" sz="1400" dirty="0" smtClean="0"/>
              <a:t>-Salvaguardan las expresiones del patrimonio cultural inmaterial presentes en el país.</a:t>
            </a:r>
          </a:p>
          <a:p>
            <a:r>
              <a:rPr lang="es-MX" sz="1400" dirty="0" smtClean="0"/>
              <a:t>-Fomentan las identidades y la diversidad cultural.</a:t>
            </a:r>
          </a:p>
          <a:p>
            <a:r>
              <a:rPr lang="es-MX" sz="1400" dirty="0" smtClean="0"/>
              <a:t>-Reconocen a las personas portadoras de cultura y tradición.</a:t>
            </a:r>
          </a:p>
          <a:p>
            <a:r>
              <a:rPr lang="es-MX" sz="1400" dirty="0" smtClean="0"/>
              <a:t>-Constituyen proyectos viables y realizables en el período establecido, con resultados concretos y verificables.</a:t>
            </a:r>
          </a:p>
          <a:p>
            <a:r>
              <a:rPr lang="es-MX" sz="1400" dirty="0" smtClean="0"/>
              <a:t>-Prevén mecanismos para la divulgación y devolución de resultados a la población involucrada.</a:t>
            </a:r>
          </a:p>
          <a:p>
            <a:r>
              <a:rPr lang="es-MX" sz="1400" dirty="0" smtClean="0"/>
              <a:t>-Generan reconocimiento, participación y compromiso comunitario.</a:t>
            </a:r>
          </a:p>
          <a:p>
            <a:endParaRPr lang="es-MX" sz="1400" dirty="0" smtClean="0"/>
          </a:p>
          <a:p>
            <a:r>
              <a:rPr lang="es-MX" sz="1400" dirty="0" smtClean="0"/>
              <a:t>A lo largo de estos años, personas gestoras y organizaciones han desarrollado procesos de investigación, capacitación, producción y gestión sociocultural para poner en valor el legado de quienes portan conocimientos y tradiciones de sus comunidades. Al depender la supervivencia del PCI de estas personas portadoras -muchas de ellas adultas mayores-, resulta vital promover la transmisión de estos saberes mediante el trabajo conjunto con personas jóvenes, adultas, adultas mayores, niños y niñas. </a:t>
            </a:r>
          </a:p>
          <a:p>
            <a:endParaRPr lang="es-MX" sz="1400" dirty="0" smtClean="0"/>
          </a:p>
          <a:p>
            <a:r>
              <a:rPr lang="es-MX" sz="1400" dirty="0" smtClean="0"/>
              <a:t>Los proyectos que se postulan al fondo son evaluados por una Comisión Seleccionadora, integrada por personas funcionarias del equipo técnico de la Dirección de Gestión Sociocultural, dos representantes de organizaciones culturales inscritas en el Sistema de   Información  Cultural -Sicultura- y una persona representante de la Comisión Nacional de Patrimonio Cultural Inmaterial –CONAPACI-.</a:t>
            </a:r>
            <a:endParaRPr lang="es-MX" sz="1400" dirty="0"/>
          </a:p>
        </p:txBody>
      </p:sp>
      <p:sp>
        <p:nvSpPr>
          <p:cNvPr id="6" name="Marcador de número de diapositiva 5"/>
          <p:cNvSpPr>
            <a:spLocks noGrp="1"/>
          </p:cNvSpPr>
          <p:nvPr>
            <p:ph type="sldNum" sz="quarter" idx="12"/>
          </p:nvPr>
        </p:nvSpPr>
        <p:spPr/>
        <p:txBody>
          <a:bodyPr/>
          <a:lstStyle/>
          <a:p>
            <a:fld id="{63EFAB48-2743-4237-9C33-000BCCD20EDC}" type="slidenum">
              <a:rPr lang="en-US" smtClean="0"/>
              <a:t>6</a:t>
            </a:fld>
            <a:endParaRPr lang="en-US"/>
          </a:p>
        </p:txBody>
      </p:sp>
    </p:spTree>
    <p:extLst>
      <p:ext uri="{BB962C8B-B14F-4D97-AF65-F5344CB8AC3E}">
        <p14:creationId xmlns:p14="http://schemas.microsoft.com/office/powerpoint/2010/main" val="2980981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1630525" y="797243"/>
            <a:ext cx="3596949" cy="461665"/>
          </a:xfrm>
          <a:prstGeom prst="rect">
            <a:avLst/>
          </a:prstGeom>
        </p:spPr>
        <p:txBody>
          <a:bodyPr wrap="square">
            <a:spAutoFit/>
          </a:bodyPr>
          <a:lstStyle/>
          <a:p>
            <a:r>
              <a:rPr lang="en-US" sz="2400" b="1" dirty="0" smtClean="0">
                <a:latin typeface="+mj-lt"/>
                <a:ea typeface="+mj-ea"/>
                <a:cs typeface="+mj-cs"/>
              </a:rPr>
              <a:t>Sobre las personas </a:t>
            </a:r>
            <a:r>
              <a:rPr lang="en-US" sz="2400" b="1" dirty="0" err="1" smtClean="0">
                <a:latin typeface="+mj-lt"/>
                <a:ea typeface="+mj-ea"/>
                <a:cs typeface="+mj-cs"/>
              </a:rPr>
              <a:t>becarias</a:t>
            </a:r>
            <a:endParaRPr lang="en-US" sz="2400" b="1" dirty="0">
              <a:latin typeface="+mj-lt"/>
              <a:ea typeface="+mj-ea"/>
              <a:cs typeface="+mj-cs"/>
            </a:endParaRPr>
          </a:p>
        </p:txBody>
      </p:sp>
      <mc:AlternateContent xmlns:mc="http://schemas.openxmlformats.org/markup-compatibility/2006" xmlns:cx="http://schemas.microsoft.com/office/drawing/2014/chartex">
        <mc:Choice Requires="cx">
          <p:graphicFrame>
            <p:nvGraphicFramePr>
              <p:cNvPr id="6" name="Gráfico 5"/>
              <p:cNvGraphicFramePr/>
              <p:nvPr>
                <p:extLst>
                  <p:ext uri="{D42A27DB-BD31-4B8C-83A1-F6EECF244321}">
                    <p14:modId xmlns:p14="http://schemas.microsoft.com/office/powerpoint/2010/main" val="2735985535"/>
                  </p:ext>
                </p:extLst>
              </p:nvPr>
            </p:nvGraphicFramePr>
            <p:xfrm>
              <a:off x="1142999" y="1939463"/>
              <a:ext cx="4572000" cy="2743200"/>
            </p:xfrm>
            <a:graphic>
              <a:graphicData uri="http://schemas.microsoft.com/office/drawing/2014/chartex">
                <c:chart xmlns:c="http://schemas.openxmlformats.org/drawingml/2006/chart" xmlns:r="http://schemas.openxmlformats.org/officeDocument/2006/relationships" r:id="rId3"/>
              </a:graphicData>
            </a:graphic>
          </p:graphicFrame>
        </mc:Choice>
        <mc:Fallback xmlns="">
          <p:pic>
            <p:nvPicPr>
              <p:cNvPr id="6" name="Gráfico 5"/>
              <p:cNvPicPr>
                <a:picLocks noGrp="1" noRot="1" noChangeAspect="1" noMove="1" noResize="1" noEditPoints="1" noAdjustHandles="1" noChangeArrowheads="1" noChangeShapeType="1"/>
              </p:cNvPicPr>
              <p:nvPr/>
            </p:nvPicPr>
            <p:blipFill>
              <a:blip r:embed="rId4"/>
              <a:stretch>
                <a:fillRect/>
              </a:stretch>
            </p:blipFill>
            <p:spPr>
              <a:xfrm>
                <a:off x="1142999" y="1939463"/>
                <a:ext cx="4572000" cy="2743200"/>
              </a:xfrm>
              <a:prstGeom prst="rect">
                <a:avLst/>
              </a:prstGeom>
            </p:spPr>
          </p:pic>
        </mc:Fallback>
      </mc:AlternateContent>
      <mc:AlternateContent xmlns:mc="http://schemas.openxmlformats.org/markup-compatibility/2006" xmlns:cx="http://schemas.microsoft.com/office/drawing/2014/chartex">
        <mc:Choice Requires="cx">
          <p:graphicFrame>
            <p:nvGraphicFramePr>
              <p:cNvPr id="7" name="Gráfico 6"/>
              <p:cNvGraphicFramePr/>
              <p:nvPr>
                <p:extLst>
                  <p:ext uri="{D42A27DB-BD31-4B8C-83A1-F6EECF244321}">
                    <p14:modId xmlns:p14="http://schemas.microsoft.com/office/powerpoint/2010/main" val="790003708"/>
                  </p:ext>
                </p:extLst>
              </p:nvPr>
            </p:nvGraphicFramePr>
            <p:xfrm>
              <a:off x="1142999" y="5318929"/>
              <a:ext cx="4572000" cy="2743200"/>
            </p:xfrm>
            <a:graphic>
              <a:graphicData uri="http://schemas.microsoft.com/office/drawing/2014/chartex">
                <c:chart xmlns:c="http://schemas.openxmlformats.org/drawingml/2006/chart" xmlns:r="http://schemas.openxmlformats.org/officeDocument/2006/relationships" r:id="rId5"/>
              </a:graphicData>
            </a:graphic>
          </p:graphicFrame>
        </mc:Choice>
        <mc:Fallback xmlns="">
          <p:pic>
            <p:nvPicPr>
              <p:cNvPr id="7" name="Gráfico 6"/>
              <p:cNvPicPr>
                <a:picLocks noGrp="1" noRot="1" noChangeAspect="1" noMove="1" noResize="1" noEditPoints="1" noAdjustHandles="1" noChangeArrowheads="1" noChangeShapeType="1"/>
              </p:cNvPicPr>
              <p:nvPr/>
            </p:nvPicPr>
            <p:blipFill>
              <a:blip r:embed="rId6"/>
              <a:stretch>
                <a:fillRect/>
              </a:stretch>
            </p:blipFill>
            <p:spPr>
              <a:xfrm>
                <a:off x="1142999" y="5318929"/>
                <a:ext cx="4572000" cy="2743200"/>
              </a:xfrm>
              <a:prstGeom prst="rect">
                <a:avLst/>
              </a:prstGeom>
            </p:spPr>
          </p:pic>
        </mc:Fallback>
      </mc:AlternateContent>
      <p:sp>
        <p:nvSpPr>
          <p:cNvPr id="8" name="CuadroTexto 7"/>
          <p:cNvSpPr txBox="1"/>
          <p:nvPr/>
        </p:nvSpPr>
        <p:spPr>
          <a:xfrm>
            <a:off x="689548" y="1258908"/>
            <a:ext cx="5531370" cy="523220"/>
          </a:xfrm>
          <a:prstGeom prst="rect">
            <a:avLst/>
          </a:prstGeom>
          <a:noFill/>
        </p:spPr>
        <p:txBody>
          <a:bodyPr wrap="square" rtlCol="0">
            <a:spAutoFit/>
          </a:bodyPr>
          <a:lstStyle/>
          <a:p>
            <a:r>
              <a:rPr lang="es-MX" sz="1400" dirty="0" smtClean="0"/>
              <a:t>A continuación se reseñan algunas características de las personas que ejecutaron sus proyectos en el 2022.</a:t>
            </a:r>
            <a:endParaRPr lang="en-US" sz="1400" dirty="0"/>
          </a:p>
        </p:txBody>
      </p:sp>
      <p:sp>
        <p:nvSpPr>
          <p:cNvPr id="9" name="Marcador de número de diapositiva 8"/>
          <p:cNvSpPr>
            <a:spLocks noGrp="1"/>
          </p:cNvSpPr>
          <p:nvPr>
            <p:ph type="sldNum" sz="quarter" idx="12"/>
          </p:nvPr>
        </p:nvSpPr>
        <p:spPr/>
        <p:txBody>
          <a:bodyPr/>
          <a:lstStyle/>
          <a:p>
            <a:fld id="{63EFAB48-2743-4237-9C33-000BCCD20EDC}" type="slidenum">
              <a:rPr lang="en-US" smtClean="0"/>
              <a:t>7</a:t>
            </a:fld>
            <a:endParaRPr lang="en-US"/>
          </a:p>
        </p:txBody>
      </p:sp>
    </p:spTree>
    <p:extLst>
      <p:ext uri="{BB962C8B-B14F-4D97-AF65-F5344CB8AC3E}">
        <p14:creationId xmlns:p14="http://schemas.microsoft.com/office/powerpoint/2010/main" val="4034704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206179" y="509348"/>
            <a:ext cx="5944512" cy="8402300"/>
          </a:xfrm>
          <a:prstGeom prst="rect">
            <a:avLst/>
          </a:prstGeom>
        </p:spPr>
        <p:txBody>
          <a:bodyPr wrap="none">
            <a:spAutoFit/>
          </a:bodyPr>
          <a:lstStyle/>
          <a:p>
            <a:r>
              <a:rPr lang="es-MX" b="1" dirty="0" smtClean="0">
                <a:latin typeface="+mj-lt"/>
              </a:rPr>
              <a:t>PERSONAS y ORGANIZACIONES BECADAS EN EL 2022:</a:t>
            </a:r>
          </a:p>
          <a:p>
            <a:endParaRPr lang="es-MX" dirty="0">
              <a:latin typeface="+mj-lt"/>
            </a:endParaRPr>
          </a:p>
          <a:p>
            <a:pPr marL="342900" indent="-342900">
              <a:buAutoNum type="arabicPeriod"/>
            </a:pPr>
            <a:r>
              <a:rPr lang="es-MX" dirty="0" smtClean="0">
                <a:latin typeface="+mj-lt"/>
              </a:rPr>
              <a:t>Alejandro Guevara Muñoz</a:t>
            </a:r>
          </a:p>
          <a:p>
            <a:pPr marL="342900" indent="-342900">
              <a:buAutoNum type="arabicPeriod"/>
            </a:pPr>
            <a:r>
              <a:rPr lang="en-US" dirty="0" smtClean="0">
                <a:latin typeface="+mj-lt"/>
              </a:rPr>
              <a:t>Ana Lorena Guevara Hernández </a:t>
            </a:r>
          </a:p>
          <a:p>
            <a:pPr marL="342900" indent="-342900">
              <a:buAutoNum type="arabicPeriod"/>
            </a:pPr>
            <a:r>
              <a:rPr lang="en-US" dirty="0" smtClean="0">
                <a:latin typeface="+mj-lt"/>
              </a:rPr>
              <a:t>María José Hernández Sáenz</a:t>
            </a:r>
          </a:p>
          <a:p>
            <a:pPr marL="342900" indent="-342900">
              <a:buAutoNum type="arabicPeriod"/>
            </a:pPr>
            <a:r>
              <a:rPr lang="es-MX" dirty="0" smtClean="0">
                <a:latin typeface="+mj-lt"/>
              </a:rPr>
              <a:t>Asociación de Desarrollo Específica, Prevención, Seguridad</a:t>
            </a:r>
          </a:p>
          <a:p>
            <a:r>
              <a:rPr lang="es-MX" dirty="0">
                <a:latin typeface="+mj-lt"/>
              </a:rPr>
              <a:t> </a:t>
            </a:r>
            <a:r>
              <a:rPr lang="es-MX" dirty="0" smtClean="0">
                <a:latin typeface="+mj-lt"/>
              </a:rPr>
              <a:t>      y Paz, </a:t>
            </a:r>
            <a:r>
              <a:rPr lang="es-MX" dirty="0" err="1" smtClean="0">
                <a:latin typeface="+mj-lt"/>
              </a:rPr>
              <a:t>Quepos</a:t>
            </a:r>
            <a:r>
              <a:rPr lang="es-MX" dirty="0" smtClean="0">
                <a:latin typeface="+mj-lt"/>
              </a:rPr>
              <a:t>.</a:t>
            </a:r>
          </a:p>
          <a:p>
            <a:pPr marL="342900" indent="-342900">
              <a:buAutoNum type="arabicPeriod" startAt="5"/>
            </a:pPr>
            <a:r>
              <a:rPr lang="es-MX" dirty="0" smtClean="0">
                <a:latin typeface="+mj-lt"/>
              </a:rPr>
              <a:t>Carmen Lilliam  Ocampo Oviedo</a:t>
            </a:r>
            <a:endParaRPr lang="es-MX" dirty="0">
              <a:latin typeface="+mj-lt"/>
            </a:endParaRPr>
          </a:p>
          <a:p>
            <a:pPr marL="342900" indent="-342900">
              <a:buAutoNum type="arabicPeriod" startAt="5"/>
            </a:pPr>
            <a:r>
              <a:rPr lang="es-MX" dirty="0" smtClean="0">
                <a:latin typeface="+mj-lt"/>
              </a:rPr>
              <a:t>Juan José Carazo Bolaños</a:t>
            </a:r>
          </a:p>
          <a:p>
            <a:pPr marL="342900" indent="-342900">
              <a:buAutoNum type="arabicPeriod" startAt="5"/>
            </a:pPr>
            <a:r>
              <a:rPr lang="es-MX" dirty="0" smtClean="0">
                <a:latin typeface="+mj-lt"/>
              </a:rPr>
              <a:t>Marvin </a:t>
            </a:r>
            <a:r>
              <a:rPr lang="es-MX" dirty="0">
                <a:latin typeface="+mj-lt"/>
              </a:rPr>
              <a:t>Rodríguez Torres</a:t>
            </a:r>
          </a:p>
          <a:p>
            <a:pPr marL="342900" indent="-342900">
              <a:buAutoNum type="arabicPeriod" startAt="5"/>
            </a:pPr>
            <a:r>
              <a:rPr lang="es-MX" dirty="0" err="1">
                <a:latin typeface="+mj-lt"/>
              </a:rPr>
              <a:t>Fulgencia</a:t>
            </a:r>
            <a:r>
              <a:rPr lang="es-MX" dirty="0">
                <a:latin typeface="+mj-lt"/>
              </a:rPr>
              <a:t> Ortiz Rivera</a:t>
            </a:r>
          </a:p>
          <a:p>
            <a:pPr marL="342900" indent="-342900">
              <a:buAutoNum type="arabicPeriod" startAt="5"/>
            </a:pPr>
            <a:r>
              <a:rPr lang="es-MX" dirty="0">
                <a:latin typeface="+mj-lt"/>
              </a:rPr>
              <a:t>Haydee </a:t>
            </a:r>
            <a:r>
              <a:rPr lang="es-MX" dirty="0" err="1">
                <a:latin typeface="+mj-lt"/>
              </a:rPr>
              <a:t>Nasira</a:t>
            </a:r>
            <a:r>
              <a:rPr lang="es-MX" dirty="0">
                <a:latin typeface="+mj-lt"/>
              </a:rPr>
              <a:t> </a:t>
            </a:r>
            <a:r>
              <a:rPr lang="es-MX" dirty="0" smtClean="0">
                <a:latin typeface="+mj-lt"/>
              </a:rPr>
              <a:t>Segura Rivera</a:t>
            </a:r>
          </a:p>
          <a:p>
            <a:pPr marL="342900" indent="-342900">
              <a:buAutoNum type="arabicPeriod" startAt="5"/>
            </a:pPr>
            <a:r>
              <a:rPr lang="es-MX" dirty="0" smtClean="0">
                <a:latin typeface="+mj-lt"/>
              </a:rPr>
              <a:t>Isabel Cristina Rivera Navas</a:t>
            </a:r>
          </a:p>
          <a:p>
            <a:pPr marL="342900" indent="-342900">
              <a:buAutoNum type="arabicPeriod" startAt="5"/>
            </a:pPr>
            <a:r>
              <a:rPr lang="es-MX" dirty="0" err="1" smtClean="0">
                <a:latin typeface="+mj-lt"/>
              </a:rPr>
              <a:t>Ermelyn</a:t>
            </a:r>
            <a:r>
              <a:rPr lang="es-MX" dirty="0" smtClean="0">
                <a:latin typeface="+mj-lt"/>
              </a:rPr>
              <a:t> </a:t>
            </a:r>
            <a:r>
              <a:rPr lang="es-MX" dirty="0" err="1" smtClean="0">
                <a:latin typeface="+mj-lt"/>
              </a:rPr>
              <a:t>Briyith</a:t>
            </a:r>
            <a:r>
              <a:rPr lang="es-MX" dirty="0" smtClean="0">
                <a:latin typeface="+mj-lt"/>
              </a:rPr>
              <a:t> García Montezuma</a:t>
            </a:r>
          </a:p>
          <a:p>
            <a:pPr marL="342900" indent="-342900">
              <a:buAutoNum type="arabicPeriod" startAt="5"/>
            </a:pPr>
            <a:r>
              <a:rPr lang="es-MX" dirty="0" smtClean="0">
                <a:latin typeface="+mj-lt"/>
              </a:rPr>
              <a:t>Byron Reyes Ortiz</a:t>
            </a:r>
          </a:p>
          <a:p>
            <a:pPr marL="342900" indent="-342900">
              <a:buAutoNum type="arabicPeriod" startAt="5"/>
            </a:pPr>
            <a:r>
              <a:rPr lang="es-MX" dirty="0" smtClean="0">
                <a:latin typeface="+mj-lt"/>
              </a:rPr>
              <a:t>Uriel Rojas </a:t>
            </a:r>
            <a:r>
              <a:rPr lang="es-MX" dirty="0" err="1" smtClean="0">
                <a:latin typeface="+mj-lt"/>
              </a:rPr>
              <a:t>Rojas</a:t>
            </a:r>
            <a:endParaRPr lang="es-MX" dirty="0" smtClean="0">
              <a:latin typeface="+mj-lt"/>
            </a:endParaRPr>
          </a:p>
          <a:p>
            <a:pPr marL="342900" indent="-342900">
              <a:buAutoNum type="arabicPeriod" startAt="5"/>
            </a:pPr>
            <a:r>
              <a:rPr lang="es-MX" dirty="0" smtClean="0">
                <a:latin typeface="+mj-lt"/>
              </a:rPr>
              <a:t>Heyner Rivera Álvarez</a:t>
            </a:r>
          </a:p>
          <a:p>
            <a:pPr marL="342900" indent="-342900">
              <a:buAutoNum type="arabicPeriod" startAt="5"/>
            </a:pPr>
            <a:r>
              <a:rPr lang="es-MX" dirty="0" smtClean="0">
                <a:latin typeface="+mj-lt"/>
              </a:rPr>
              <a:t>Xiomara </a:t>
            </a:r>
            <a:r>
              <a:rPr lang="es-MX" dirty="0" err="1" smtClean="0">
                <a:latin typeface="+mj-lt"/>
              </a:rPr>
              <a:t>Mayela</a:t>
            </a:r>
            <a:r>
              <a:rPr lang="es-MX" dirty="0" smtClean="0">
                <a:latin typeface="+mj-lt"/>
              </a:rPr>
              <a:t> </a:t>
            </a:r>
            <a:r>
              <a:rPr lang="es-MX" dirty="0" err="1" smtClean="0">
                <a:latin typeface="+mj-lt"/>
              </a:rPr>
              <a:t>Cabraca</a:t>
            </a:r>
            <a:r>
              <a:rPr lang="es-MX" dirty="0" smtClean="0">
                <a:latin typeface="+mj-lt"/>
              </a:rPr>
              <a:t> </a:t>
            </a:r>
            <a:r>
              <a:rPr lang="es-MX" dirty="0" err="1" smtClean="0">
                <a:latin typeface="+mj-lt"/>
              </a:rPr>
              <a:t>Cabraca</a:t>
            </a:r>
            <a:endParaRPr lang="es-MX" dirty="0" smtClean="0">
              <a:latin typeface="+mj-lt"/>
            </a:endParaRPr>
          </a:p>
          <a:p>
            <a:pPr marL="342900" indent="-342900">
              <a:buAutoNum type="arabicPeriod" startAt="5"/>
            </a:pPr>
            <a:r>
              <a:rPr lang="es-MX" dirty="0" smtClean="0">
                <a:latin typeface="+mj-lt"/>
              </a:rPr>
              <a:t>Faustina Torres </a:t>
            </a:r>
            <a:r>
              <a:rPr lang="es-MX" dirty="0" err="1" smtClean="0">
                <a:latin typeface="+mj-lt"/>
              </a:rPr>
              <a:t>Torres</a:t>
            </a:r>
            <a:endParaRPr lang="es-MX" dirty="0" smtClean="0">
              <a:latin typeface="+mj-lt"/>
            </a:endParaRPr>
          </a:p>
          <a:p>
            <a:pPr marL="342900" indent="-342900">
              <a:buAutoNum type="arabicPeriod" startAt="5"/>
            </a:pPr>
            <a:r>
              <a:rPr lang="es-MX" dirty="0" smtClean="0">
                <a:latin typeface="+mj-lt"/>
              </a:rPr>
              <a:t>Leonardo Buitrago Morales</a:t>
            </a:r>
          </a:p>
          <a:p>
            <a:pPr marL="342900" indent="-342900">
              <a:buAutoNum type="arabicPeriod" startAt="5"/>
            </a:pPr>
            <a:r>
              <a:rPr lang="es-MX" dirty="0" smtClean="0">
                <a:latin typeface="+mj-lt"/>
              </a:rPr>
              <a:t>Cecilia Barrios Cruz</a:t>
            </a:r>
          </a:p>
          <a:p>
            <a:pPr marL="342900" indent="-342900">
              <a:buAutoNum type="arabicPeriod" startAt="5"/>
            </a:pPr>
            <a:r>
              <a:rPr lang="es-MX" dirty="0" smtClean="0">
                <a:latin typeface="+mj-lt"/>
              </a:rPr>
              <a:t>Magdalena Hernández García</a:t>
            </a:r>
          </a:p>
          <a:p>
            <a:pPr marL="342900" indent="-342900">
              <a:buAutoNum type="arabicPeriod" startAt="5"/>
            </a:pPr>
            <a:r>
              <a:rPr lang="es-MX" dirty="0" smtClean="0">
                <a:latin typeface="+mj-lt"/>
              </a:rPr>
              <a:t>Jairo </a:t>
            </a:r>
            <a:r>
              <a:rPr lang="es-MX" dirty="0" err="1" smtClean="0">
                <a:latin typeface="+mj-lt"/>
              </a:rPr>
              <a:t>Auriel</a:t>
            </a:r>
            <a:r>
              <a:rPr lang="es-MX" dirty="0" smtClean="0">
                <a:latin typeface="+mj-lt"/>
              </a:rPr>
              <a:t> Cedeño Guillén</a:t>
            </a:r>
          </a:p>
          <a:p>
            <a:pPr marL="342900" indent="-342900">
              <a:buAutoNum type="arabicPeriod" startAt="5"/>
            </a:pPr>
            <a:r>
              <a:rPr lang="es-MX" dirty="0" smtClean="0">
                <a:latin typeface="+mj-lt"/>
              </a:rPr>
              <a:t>Héctor José Agüero Luna</a:t>
            </a:r>
          </a:p>
          <a:p>
            <a:pPr marL="342900" indent="-342900">
              <a:buAutoNum type="arabicPeriod" startAt="5"/>
            </a:pPr>
            <a:r>
              <a:rPr lang="es-MX" dirty="0" smtClean="0">
                <a:latin typeface="+mj-lt"/>
              </a:rPr>
              <a:t>Asociación La Voz de Guanacaste</a:t>
            </a:r>
          </a:p>
          <a:p>
            <a:pPr marL="342900" indent="-342900">
              <a:buAutoNum type="arabicPeriod" startAt="5"/>
            </a:pPr>
            <a:r>
              <a:rPr lang="es-MX" dirty="0" err="1" smtClean="0">
                <a:latin typeface="+mj-lt"/>
              </a:rPr>
              <a:t>Zeneida</a:t>
            </a:r>
            <a:r>
              <a:rPr lang="es-MX" dirty="0" smtClean="0">
                <a:latin typeface="+mj-lt"/>
              </a:rPr>
              <a:t> Rufina Trejos Rosales</a:t>
            </a:r>
          </a:p>
          <a:p>
            <a:pPr marL="342900" indent="-342900">
              <a:buAutoNum type="arabicPeriod" startAt="5"/>
            </a:pPr>
            <a:r>
              <a:rPr lang="es-MX" dirty="0" smtClean="0">
                <a:latin typeface="+mj-lt"/>
              </a:rPr>
              <a:t>Maribel Sánchez </a:t>
            </a:r>
            <a:r>
              <a:rPr lang="es-MX" dirty="0" err="1" smtClean="0">
                <a:latin typeface="+mj-lt"/>
              </a:rPr>
              <a:t>Grijalba</a:t>
            </a:r>
            <a:endParaRPr lang="es-MX" dirty="0" smtClean="0">
              <a:latin typeface="+mj-lt"/>
            </a:endParaRPr>
          </a:p>
          <a:p>
            <a:pPr marL="342900" indent="-342900">
              <a:buAutoNum type="arabicPeriod" startAt="5"/>
            </a:pPr>
            <a:r>
              <a:rPr lang="es-MX" dirty="0" smtClean="0">
                <a:latin typeface="+mj-lt"/>
              </a:rPr>
              <a:t>Inocente Morales Zapata</a:t>
            </a:r>
          </a:p>
          <a:p>
            <a:endParaRPr lang="en-US" dirty="0"/>
          </a:p>
        </p:txBody>
      </p:sp>
      <p:sp>
        <p:nvSpPr>
          <p:cNvPr id="6" name="Marcador de número de diapositiva 5"/>
          <p:cNvSpPr>
            <a:spLocks noGrp="1"/>
          </p:cNvSpPr>
          <p:nvPr>
            <p:ph type="sldNum" sz="quarter" idx="12"/>
          </p:nvPr>
        </p:nvSpPr>
        <p:spPr/>
        <p:txBody>
          <a:bodyPr/>
          <a:lstStyle/>
          <a:p>
            <a:fld id="{63EFAB48-2743-4237-9C33-000BCCD20EDC}" type="slidenum">
              <a:rPr lang="en-US" smtClean="0"/>
              <a:t>8</a:t>
            </a:fld>
            <a:endParaRPr lang="en-US"/>
          </a:p>
        </p:txBody>
      </p:sp>
    </p:spTree>
    <p:extLst>
      <p:ext uri="{BB962C8B-B14F-4D97-AF65-F5344CB8AC3E}">
        <p14:creationId xmlns:p14="http://schemas.microsoft.com/office/powerpoint/2010/main" val="254438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97" y="-397"/>
            <a:ext cx="6858594" cy="9144793"/>
          </a:xfrm>
          <a:prstGeom prst="rect">
            <a:avLst/>
          </a:prstGeom>
        </p:spPr>
      </p:pic>
      <p:sp>
        <p:nvSpPr>
          <p:cNvPr id="5" name="Rectángulo 4"/>
          <p:cNvSpPr/>
          <p:nvPr/>
        </p:nvSpPr>
        <p:spPr>
          <a:xfrm>
            <a:off x="2088058" y="3139446"/>
            <a:ext cx="3022898" cy="784830"/>
          </a:xfrm>
          <a:prstGeom prst="rect">
            <a:avLst/>
          </a:prstGeom>
        </p:spPr>
        <p:txBody>
          <a:bodyPr wrap="square">
            <a:spAutoFit/>
          </a:bodyPr>
          <a:lstStyle/>
          <a:p>
            <a:r>
              <a:rPr lang="en-US" sz="4500" dirty="0">
                <a:latin typeface="Stencil" panose="040409050D0802020404" pitchFamily="82" charset="0"/>
                <a:ea typeface="+mj-ea"/>
                <a:cs typeface="+mj-cs"/>
              </a:rPr>
              <a:t>Alajuela</a:t>
            </a:r>
          </a:p>
        </p:txBody>
      </p:sp>
      <p:sp>
        <p:nvSpPr>
          <p:cNvPr id="6" name="Marcador de número de diapositiva 5"/>
          <p:cNvSpPr>
            <a:spLocks noGrp="1"/>
          </p:cNvSpPr>
          <p:nvPr>
            <p:ph type="sldNum" sz="quarter" idx="12"/>
          </p:nvPr>
        </p:nvSpPr>
        <p:spPr/>
        <p:txBody>
          <a:bodyPr/>
          <a:lstStyle/>
          <a:p>
            <a:fld id="{63EFAB48-2743-4237-9C33-000BCCD20EDC}" type="slidenum">
              <a:rPr lang="en-US" smtClean="0"/>
              <a:t>9</a:t>
            </a:fld>
            <a:endParaRPr lang="en-US"/>
          </a:p>
        </p:txBody>
      </p:sp>
    </p:spTree>
    <p:extLst>
      <p:ext uri="{BB962C8B-B14F-4D97-AF65-F5344CB8AC3E}">
        <p14:creationId xmlns:p14="http://schemas.microsoft.com/office/powerpoint/2010/main" val="9498395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4173</TotalTime>
  <Words>6861</Words>
  <Application>Microsoft Office PowerPoint</Application>
  <PresentationFormat>Carta (216 x 279 mm)</PresentationFormat>
  <Paragraphs>485</Paragraphs>
  <Slides>45</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45</vt:i4>
      </vt:variant>
    </vt:vector>
  </HeadingPairs>
  <TitlesOfParts>
    <vt:vector size="56" baseType="lpstr">
      <vt:lpstr>Arial</vt:lpstr>
      <vt:lpstr>Bahnschrift Light SemiCondensed</vt:lpstr>
      <vt:lpstr>Bodoni MT Black</vt:lpstr>
      <vt:lpstr>Calibri</vt:lpstr>
      <vt:lpstr>Calibri Light</vt:lpstr>
      <vt:lpstr>Goudy Old Style</vt:lpstr>
      <vt:lpstr>Lucida Sans Unicode</vt:lpstr>
      <vt:lpstr>Palatino Linotype</vt:lpstr>
      <vt:lpstr>Stencil</vt:lpstr>
      <vt:lpstr>Times New Roman</vt:lpstr>
      <vt:lpstr>Tema de Office</vt:lpstr>
      <vt:lpstr>Memoria de proyectos Becas Taller 2023</vt:lpstr>
      <vt:lpstr>Memoria de proyectos 2022 Fondo Becas Taller Para la salvaguarda del patrimonio cultural inmaterial </vt:lpstr>
      <vt:lpstr>Extendemos un agradecimiento especial a todas las personas portadoras de tradición, a las personas líderes y a las personas gestoras que se encargan de fortalecer el patrimonio cultural inmaterial en sus comunidades. Equipo Becas Taller</vt:lpstr>
      <vt:lpstr>Presentación de PowerPoint</vt:lpstr>
      <vt:lpstr>Becas Taller es un programa de estímulos que tiene como propósito impulsar el quehacer de gestores y organizaciones que trabajan en el campo de la cultura, apoyando proyectos que reconozcan, visibilicen y fortalezcan las distintas expresiones del Patrimonio Cultural Inmaterial (PCI) presentes en el territorio costarricense.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Vanessa Biasetti Vargas</dc:creator>
  <cp:lastModifiedBy>Vanessa Biasetti Vargas</cp:lastModifiedBy>
  <cp:revision>141</cp:revision>
  <dcterms:created xsi:type="dcterms:W3CDTF">2022-11-29T19:51:14Z</dcterms:created>
  <dcterms:modified xsi:type="dcterms:W3CDTF">2023-03-14T21:01:20Z</dcterms:modified>
</cp:coreProperties>
</file>